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Inconsolata" pitchFamily="1" charset="0"/>
      <p:regular r:id="rId41"/>
      <p:bold r:id="rId42"/>
    </p:embeddedFont>
    <p:embeddedFont>
      <p:font typeface="Oswald" panose="00000500000000000000" pitchFamily="2" charset="0"/>
      <p:regular r:id="rId43"/>
      <p:bold r:id="rId44"/>
    </p:embeddedFont>
    <p:embeddedFont>
      <p:font typeface="Roboto" panose="02000000000000000000" pitchFamily="2" charset="0"/>
      <p:regular r:id="rId45"/>
      <p:bold r:id="rId46"/>
      <p:italic r:id="rId47"/>
      <p:boldItalic r:id="rId48"/>
    </p:embeddedFont>
    <p:embeddedFont>
      <p:font typeface="Roboto Light" panose="02000000000000000000" pitchFamily="2" charset="0"/>
      <p:regular r:id="rId49"/>
      <p:bold r:id="rId50"/>
      <p:italic r:id="rId51"/>
      <p:boldItalic r:id="rId52"/>
    </p:embeddedFont>
    <p:embeddedFont>
      <p:font typeface="Roboto Medium" panose="02000000000000000000" pitchFamily="2" charset="0"/>
      <p:regular r:id="rId53"/>
      <p:bold r:id="rId54"/>
      <p:italic r:id="rId55"/>
      <p:boldItalic r:id="rId56"/>
    </p:embeddedFont>
    <p:embeddedFont>
      <p:font typeface="Roboto Thin"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0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D7FA9B-1D65-409B-9BC6-6C2B4F7C7FE9}">
  <a:tblStyle styleId="{8ED7FA9B-1D65-409B-9BC6-6C2B4F7C7F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49" autoAdjust="0"/>
    <p:restoredTop sz="96357" autoAdjust="0"/>
  </p:normalViewPr>
  <p:slideViewPr>
    <p:cSldViewPr snapToGrid="0">
      <p:cViewPr varScale="1">
        <p:scale>
          <a:sx n="150" d="100"/>
          <a:sy n="150" d="100"/>
        </p:scale>
        <p:origin x="774" y="126"/>
      </p:cViewPr>
      <p:guideLst>
        <p:guide orient="horz" pos="201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a41c6b4aff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a41c6b4af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af1fa4f8d5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af1fa4f8d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af1fa4f8d5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af1fa4f8d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af1fa4f8d5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af1fa4f8d5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af1fa4f8d5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af1fa4f8d5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af1fa4f8d5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af1fa4f8d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af1fa4f8d5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af1fa4f8d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af1fa4f8d5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af1fa4f8d5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af1fa4f8d5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af1fa4f8d5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f1fa4f8d5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f1fa4f8d5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af1fa4f8d5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af1fa4f8d5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a79ed433d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a79ed433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af1fa4f8d5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af1fa4f8d5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af1fa4f8d5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af1fa4f8d5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af1fa4f8d5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af1fa4f8d5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af1fa4f8d5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af1fa4f8d5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af1fa4f8d5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af1fa4f8d5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af1fa4f8d5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af1fa4f8d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af1fa4f8d5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af1fa4f8d5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af1fa4f8d5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af1fa4f8d5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af1fa4f8d5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af1fa4f8d5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af1fa4f8d5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af1fa4f8d5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a79ed433df_0_10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a79ed433df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af1fa4f8d5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af1fa4f8d5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f1fa4f8d5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f1fa4f8d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af1fa4f8d5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af1fa4f8d5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af1fa4f8d5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af1fa4f8d5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af1fa4f8d5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af1fa4f8d5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af1fa4f8d5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af1fa4f8d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af1fa4f8d5_0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af1fa4f8d5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af1fa4f8d5_0_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af1fa4f8d5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af1fa4f8d5_0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af1fa4f8d5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a41c6b4aff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a41c6b4af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a41c6b4aff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a41c6b4af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e901727e3_0_27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e901727e3_0_2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af1fa4f8d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af1fa4f8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af1fa4f8d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af1fa4f8d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af1fa4f8d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af1fa4f8d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2021 Title Slide:Data Analytics and Visualization">
  <p:cSld name="CUSTOM_2_3_1_1_1_1_1_2_1_2_1_1_1_1_2_1_1_1_1">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0;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1" name="Google Shape;11;p2"/>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2" name="Google Shape;12;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6" name="Google Shape;16;p2"/>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9 Numbered 1–4 (Green)">
  <p:cSld name="CUSTOM_2_7_1">
    <p:spTree>
      <p:nvGrpSpPr>
        <p:cNvPr id="1" name="Shape 76"/>
        <p:cNvGrpSpPr/>
        <p:nvPr/>
      </p:nvGrpSpPr>
      <p:grpSpPr>
        <a:xfrm>
          <a:off x="0" y="0"/>
          <a:ext cx="0" cy="0"/>
          <a:chOff x="0" y="0"/>
          <a:chExt cx="0" cy="0"/>
        </a:xfrm>
      </p:grpSpPr>
      <p:sp>
        <p:nvSpPr>
          <p:cNvPr id="77" name="Google Shape;77;p1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 name="Google Shape;80;p1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 name="Google Shape;81;p1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2" name="Google Shape;82;p1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 name="Google Shape;83;p1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4" name="Google Shape;84;p11"/>
          <p:cNvGrpSpPr/>
          <p:nvPr/>
        </p:nvGrpSpPr>
        <p:grpSpPr>
          <a:xfrm>
            <a:off x="457200" y="1378813"/>
            <a:ext cx="776889" cy="621300"/>
            <a:chOff x="457200" y="1378813"/>
            <a:chExt cx="776889" cy="621300"/>
          </a:xfrm>
        </p:grpSpPr>
        <p:sp>
          <p:nvSpPr>
            <p:cNvPr id="85" name="Google Shape;85;p1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86" name="Google Shape;86;p1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11"/>
          <p:cNvGrpSpPr/>
          <p:nvPr/>
        </p:nvGrpSpPr>
        <p:grpSpPr>
          <a:xfrm>
            <a:off x="457200" y="2228725"/>
            <a:ext cx="776889" cy="621300"/>
            <a:chOff x="457200" y="1378813"/>
            <a:chExt cx="776889" cy="621300"/>
          </a:xfrm>
        </p:grpSpPr>
        <p:sp>
          <p:nvSpPr>
            <p:cNvPr id="88" name="Google Shape;88;p1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89" name="Google Shape;89;p1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11"/>
          <p:cNvGrpSpPr/>
          <p:nvPr/>
        </p:nvGrpSpPr>
        <p:grpSpPr>
          <a:xfrm>
            <a:off x="457200" y="3073850"/>
            <a:ext cx="776889" cy="621300"/>
            <a:chOff x="457200" y="1378813"/>
            <a:chExt cx="776889" cy="621300"/>
          </a:xfrm>
        </p:grpSpPr>
        <p:sp>
          <p:nvSpPr>
            <p:cNvPr id="91" name="Google Shape;91;p1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92" name="Google Shape;92;p1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11"/>
          <p:cNvGrpSpPr/>
          <p:nvPr/>
        </p:nvGrpSpPr>
        <p:grpSpPr>
          <a:xfrm>
            <a:off x="457200" y="3923750"/>
            <a:ext cx="776889" cy="621300"/>
            <a:chOff x="457200" y="1378813"/>
            <a:chExt cx="776889" cy="621300"/>
          </a:xfrm>
        </p:grpSpPr>
        <p:sp>
          <p:nvSpPr>
            <p:cNvPr id="94" name="Google Shape;94;p1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95" name="Google Shape;95;p1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11"/>
          <p:cNvSpPr txBox="1">
            <a:spLocks noGrp="1"/>
          </p:cNvSpPr>
          <p:nvPr>
            <p:ph type="subTitle" idx="3"/>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 name="Google Shape;97;p1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 name="Google Shape;102;p1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 Numbered 1–5 (Green)">
  <p:cSld name="CUSTOM_2_7_1_4">
    <p:spTree>
      <p:nvGrpSpPr>
        <p:cNvPr id="1" name="Shape 103"/>
        <p:cNvGrpSpPr/>
        <p:nvPr/>
      </p:nvGrpSpPr>
      <p:grpSpPr>
        <a:xfrm>
          <a:off x="0" y="0"/>
          <a:ext cx="0" cy="0"/>
          <a:chOff x="0" y="0"/>
          <a:chExt cx="0" cy="0"/>
        </a:xfrm>
      </p:grpSpPr>
      <p:sp>
        <p:nvSpPr>
          <p:cNvPr id="104" name="Google Shape;104;p1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1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1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1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1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0" name="Google Shape;110;p12"/>
          <p:cNvGrpSpPr/>
          <p:nvPr/>
        </p:nvGrpSpPr>
        <p:grpSpPr>
          <a:xfrm>
            <a:off x="457200" y="1300225"/>
            <a:ext cx="776889" cy="621300"/>
            <a:chOff x="457200" y="1378813"/>
            <a:chExt cx="776889" cy="621300"/>
          </a:xfrm>
        </p:grpSpPr>
        <p:sp>
          <p:nvSpPr>
            <p:cNvPr id="111" name="Google Shape;111;p1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2" name="Google Shape;112;p1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12"/>
          <p:cNvGrpSpPr/>
          <p:nvPr/>
        </p:nvGrpSpPr>
        <p:grpSpPr>
          <a:xfrm>
            <a:off x="457200" y="2000125"/>
            <a:ext cx="776889" cy="621300"/>
            <a:chOff x="457200" y="1378813"/>
            <a:chExt cx="776889" cy="621300"/>
          </a:xfrm>
        </p:grpSpPr>
        <p:sp>
          <p:nvSpPr>
            <p:cNvPr id="114" name="Google Shape;114;p1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5" name="Google Shape;115;p1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12"/>
          <p:cNvGrpSpPr/>
          <p:nvPr/>
        </p:nvGrpSpPr>
        <p:grpSpPr>
          <a:xfrm>
            <a:off x="457200" y="2692850"/>
            <a:ext cx="776889" cy="621300"/>
            <a:chOff x="457200" y="1378813"/>
            <a:chExt cx="776889" cy="621300"/>
          </a:xfrm>
        </p:grpSpPr>
        <p:sp>
          <p:nvSpPr>
            <p:cNvPr id="117" name="Google Shape;117;p1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 name="Google Shape;118;p1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12"/>
          <p:cNvGrpSpPr/>
          <p:nvPr/>
        </p:nvGrpSpPr>
        <p:grpSpPr>
          <a:xfrm>
            <a:off x="457200" y="3390350"/>
            <a:ext cx="776889" cy="621300"/>
            <a:chOff x="457200" y="1378813"/>
            <a:chExt cx="776889" cy="621300"/>
          </a:xfrm>
        </p:grpSpPr>
        <p:sp>
          <p:nvSpPr>
            <p:cNvPr id="120" name="Google Shape;120;p1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 name="Google Shape;121;p1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 name="Google Shape;123;p1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 name="Google Shape;127;p1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9" name="Google Shape;129;p12"/>
          <p:cNvGrpSpPr/>
          <p:nvPr/>
        </p:nvGrpSpPr>
        <p:grpSpPr>
          <a:xfrm>
            <a:off x="469500" y="4083075"/>
            <a:ext cx="776889" cy="621300"/>
            <a:chOff x="457200" y="1378813"/>
            <a:chExt cx="776889" cy="621300"/>
          </a:xfrm>
        </p:grpSpPr>
        <p:sp>
          <p:nvSpPr>
            <p:cNvPr id="130" name="Google Shape;130;p1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1" name="Google Shape;131;p1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 Numbered 1–6 (Gray)">
  <p:cSld name="CUSTOM_2_7_1_3_1_1">
    <p:spTree>
      <p:nvGrpSpPr>
        <p:cNvPr id="1" name="Shape 134"/>
        <p:cNvGrpSpPr/>
        <p:nvPr/>
      </p:nvGrpSpPr>
      <p:grpSpPr>
        <a:xfrm>
          <a:off x="0" y="0"/>
          <a:ext cx="0" cy="0"/>
          <a:chOff x="0" y="0"/>
          <a:chExt cx="0" cy="0"/>
        </a:xfrm>
      </p:grpSpPr>
      <p:sp>
        <p:nvSpPr>
          <p:cNvPr id="135" name="Google Shape;135;p1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 name="Google Shape;13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8" name="Google Shape;138;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9" name="Google Shape;139;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0" name="Google Shape;140;p1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1" name="Google Shape;141;p13"/>
          <p:cNvGrpSpPr/>
          <p:nvPr/>
        </p:nvGrpSpPr>
        <p:grpSpPr>
          <a:xfrm>
            <a:off x="457200" y="1237825"/>
            <a:ext cx="776900" cy="486300"/>
            <a:chOff x="457200" y="1466425"/>
            <a:chExt cx="776900" cy="486300"/>
          </a:xfrm>
        </p:grpSpPr>
        <p:sp>
          <p:nvSpPr>
            <p:cNvPr id="142" name="Google Shape;142;p1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43" name="Google Shape;143;p1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3"/>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 name="Google Shape;145;p1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13"/>
          <p:cNvGrpSpPr/>
          <p:nvPr/>
        </p:nvGrpSpPr>
        <p:grpSpPr>
          <a:xfrm>
            <a:off x="457200" y="1828900"/>
            <a:ext cx="776900" cy="486300"/>
            <a:chOff x="457200" y="1466425"/>
            <a:chExt cx="776900" cy="486300"/>
          </a:xfrm>
        </p:grpSpPr>
        <p:sp>
          <p:nvSpPr>
            <p:cNvPr id="147" name="Google Shape;147;p1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48" name="Google Shape;148;p1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1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13"/>
          <p:cNvGrpSpPr/>
          <p:nvPr/>
        </p:nvGrpSpPr>
        <p:grpSpPr>
          <a:xfrm>
            <a:off x="457200" y="2419975"/>
            <a:ext cx="776900" cy="486300"/>
            <a:chOff x="457200" y="1466425"/>
            <a:chExt cx="776900" cy="486300"/>
          </a:xfrm>
        </p:grpSpPr>
        <p:sp>
          <p:nvSpPr>
            <p:cNvPr id="151" name="Google Shape;151;p1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52" name="Google Shape;152;p1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 name="Google Shape;154;p13"/>
          <p:cNvGrpSpPr/>
          <p:nvPr/>
        </p:nvGrpSpPr>
        <p:grpSpPr>
          <a:xfrm>
            <a:off x="457200" y="3011050"/>
            <a:ext cx="776900" cy="486300"/>
            <a:chOff x="457200" y="1466425"/>
            <a:chExt cx="776900" cy="486300"/>
          </a:xfrm>
        </p:grpSpPr>
        <p:sp>
          <p:nvSpPr>
            <p:cNvPr id="155" name="Google Shape;155;p1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56" name="Google Shape;156;p1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1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3"/>
          <p:cNvGrpSpPr/>
          <p:nvPr/>
        </p:nvGrpSpPr>
        <p:grpSpPr>
          <a:xfrm>
            <a:off x="457200" y="3602137"/>
            <a:ext cx="776900" cy="486300"/>
            <a:chOff x="457200" y="1466425"/>
            <a:chExt cx="776900" cy="486300"/>
          </a:xfrm>
        </p:grpSpPr>
        <p:sp>
          <p:nvSpPr>
            <p:cNvPr id="159" name="Google Shape;159;p1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60" name="Google Shape;160;p1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1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13"/>
          <p:cNvGrpSpPr/>
          <p:nvPr/>
        </p:nvGrpSpPr>
        <p:grpSpPr>
          <a:xfrm>
            <a:off x="457200" y="4193262"/>
            <a:ext cx="776900" cy="486300"/>
            <a:chOff x="457200" y="1466425"/>
            <a:chExt cx="776900" cy="486300"/>
          </a:xfrm>
        </p:grpSpPr>
        <p:sp>
          <p:nvSpPr>
            <p:cNvPr id="163" name="Google Shape;163;p1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64" name="Google Shape;164;p1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1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1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 name="Google Shape;168;p1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 name="Google Shape;169;p1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2. Numbered 1–7 (Gray)">
  <p:cSld name="CUSTOM_2_7_1_3_1_1_1">
    <p:spTree>
      <p:nvGrpSpPr>
        <p:cNvPr id="1" name="Shape 170"/>
        <p:cNvGrpSpPr/>
        <p:nvPr/>
      </p:nvGrpSpPr>
      <p:grpSpPr>
        <a:xfrm>
          <a:off x="0" y="0"/>
          <a:ext cx="0" cy="0"/>
          <a:chOff x="0" y="0"/>
          <a:chExt cx="0" cy="0"/>
        </a:xfrm>
      </p:grpSpPr>
      <p:sp>
        <p:nvSpPr>
          <p:cNvPr id="171" name="Google Shape;171;p1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1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 name="Google Shape;174;p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5" name="Google Shape;175;p1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cxnSp>
        <p:nvCxnSpPr>
          <p:cNvPr id="176" name="Google Shape;176;p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 name="Google Shape;177;p1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78" name="Google Shape;178;p14"/>
          <p:cNvGrpSpPr/>
          <p:nvPr/>
        </p:nvGrpSpPr>
        <p:grpSpPr>
          <a:xfrm>
            <a:off x="457222" y="1149803"/>
            <a:ext cx="713194" cy="446423"/>
            <a:chOff x="457200" y="1466425"/>
            <a:chExt cx="776900" cy="486300"/>
          </a:xfrm>
        </p:grpSpPr>
        <p:sp>
          <p:nvSpPr>
            <p:cNvPr id="179" name="Google Shape;179;p1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80" name="Google Shape;180;p1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1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 name="Google Shape;182;p1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4"/>
          <p:cNvGrpSpPr/>
          <p:nvPr/>
        </p:nvGrpSpPr>
        <p:grpSpPr>
          <a:xfrm>
            <a:off x="457222" y="1672428"/>
            <a:ext cx="713194" cy="446423"/>
            <a:chOff x="457200" y="1466425"/>
            <a:chExt cx="776900" cy="486300"/>
          </a:xfrm>
        </p:grpSpPr>
        <p:sp>
          <p:nvSpPr>
            <p:cNvPr id="184" name="Google Shape;184;p1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85" name="Google Shape;185;p1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 name="Google Shape;187;p1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4"/>
          <p:cNvGrpSpPr/>
          <p:nvPr/>
        </p:nvGrpSpPr>
        <p:grpSpPr>
          <a:xfrm>
            <a:off x="457197" y="2195578"/>
            <a:ext cx="713194" cy="446423"/>
            <a:chOff x="457200" y="1466425"/>
            <a:chExt cx="776900" cy="486300"/>
          </a:xfrm>
        </p:grpSpPr>
        <p:sp>
          <p:nvSpPr>
            <p:cNvPr id="189" name="Google Shape;189;p1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90" name="Google Shape;190;p1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1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1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14"/>
          <p:cNvGrpSpPr/>
          <p:nvPr/>
        </p:nvGrpSpPr>
        <p:grpSpPr>
          <a:xfrm>
            <a:off x="457197" y="2718203"/>
            <a:ext cx="713194" cy="446423"/>
            <a:chOff x="457200" y="1466425"/>
            <a:chExt cx="776900" cy="486300"/>
          </a:xfrm>
        </p:grpSpPr>
        <p:sp>
          <p:nvSpPr>
            <p:cNvPr id="194" name="Google Shape;194;p1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95" name="Google Shape;195;p1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 name="Google Shape;197;p1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4"/>
          <p:cNvGrpSpPr/>
          <p:nvPr/>
        </p:nvGrpSpPr>
        <p:grpSpPr>
          <a:xfrm>
            <a:off x="457222" y="3240828"/>
            <a:ext cx="713194" cy="446423"/>
            <a:chOff x="457200" y="1466425"/>
            <a:chExt cx="776900" cy="486300"/>
          </a:xfrm>
        </p:grpSpPr>
        <p:sp>
          <p:nvSpPr>
            <p:cNvPr id="199" name="Google Shape;199;p1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00" name="Google Shape;200;p1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1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 name="Google Shape;202;p1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14"/>
          <p:cNvGrpSpPr/>
          <p:nvPr/>
        </p:nvGrpSpPr>
        <p:grpSpPr>
          <a:xfrm>
            <a:off x="457222" y="3763453"/>
            <a:ext cx="713194" cy="446423"/>
            <a:chOff x="457200" y="1466425"/>
            <a:chExt cx="776900" cy="486300"/>
          </a:xfrm>
        </p:grpSpPr>
        <p:sp>
          <p:nvSpPr>
            <p:cNvPr id="204" name="Google Shape;204;p1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05" name="Google Shape;205;p1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1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 name="Google Shape;207;p1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14"/>
          <p:cNvGrpSpPr/>
          <p:nvPr/>
        </p:nvGrpSpPr>
        <p:grpSpPr>
          <a:xfrm>
            <a:off x="457222" y="4311603"/>
            <a:ext cx="713194" cy="446423"/>
            <a:chOff x="457200" y="1466425"/>
            <a:chExt cx="776900" cy="486300"/>
          </a:xfrm>
        </p:grpSpPr>
        <p:sp>
          <p:nvSpPr>
            <p:cNvPr id="209" name="Google Shape;209;p1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10" name="Google Shape;210;p1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1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3. Numbered 1–8 (Gray)">
  <p:cSld name="CUSTOM_2_7_1_3_1_1_1_1">
    <p:spTree>
      <p:nvGrpSpPr>
        <p:cNvPr id="1" name="Shape 212"/>
        <p:cNvGrpSpPr/>
        <p:nvPr/>
      </p:nvGrpSpPr>
      <p:grpSpPr>
        <a:xfrm>
          <a:off x="0" y="0"/>
          <a:ext cx="0" cy="0"/>
          <a:chOff x="0" y="0"/>
          <a:chExt cx="0" cy="0"/>
        </a:xfrm>
      </p:grpSpPr>
      <p:sp>
        <p:nvSpPr>
          <p:cNvPr id="213" name="Google Shape;213;p1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1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5" name="Google Shape;215;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16" name="Google Shape;216;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1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1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5"/>
          <p:cNvGrpSpPr/>
          <p:nvPr/>
        </p:nvGrpSpPr>
        <p:grpSpPr>
          <a:xfrm>
            <a:off x="457427" y="3873038"/>
            <a:ext cx="602564" cy="377174"/>
            <a:chOff x="457200" y="1466425"/>
            <a:chExt cx="776900" cy="486300"/>
          </a:xfrm>
        </p:grpSpPr>
        <p:sp>
          <p:nvSpPr>
            <p:cNvPr id="220" name="Google Shape;220;p1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21" name="Google Shape;221;p1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1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 name="Google Shape;223;p1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15"/>
          <p:cNvGrpSpPr/>
          <p:nvPr/>
        </p:nvGrpSpPr>
        <p:grpSpPr>
          <a:xfrm>
            <a:off x="457315" y="4311142"/>
            <a:ext cx="602564" cy="377174"/>
            <a:chOff x="457200" y="1466425"/>
            <a:chExt cx="776900" cy="486300"/>
          </a:xfrm>
        </p:grpSpPr>
        <p:sp>
          <p:nvSpPr>
            <p:cNvPr id="225" name="Google Shape;225;p1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26" name="Google Shape;226;p1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1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8" name="Google Shape;228;p1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15"/>
          <p:cNvGrpSpPr/>
          <p:nvPr/>
        </p:nvGrpSpPr>
        <p:grpSpPr>
          <a:xfrm>
            <a:off x="457377" y="2996663"/>
            <a:ext cx="602564" cy="377174"/>
            <a:chOff x="457200" y="1466425"/>
            <a:chExt cx="776900" cy="486300"/>
          </a:xfrm>
        </p:grpSpPr>
        <p:sp>
          <p:nvSpPr>
            <p:cNvPr id="230" name="Google Shape;230;p1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31" name="Google Shape;231;p1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1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 name="Google Shape;233;p1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15"/>
          <p:cNvGrpSpPr/>
          <p:nvPr/>
        </p:nvGrpSpPr>
        <p:grpSpPr>
          <a:xfrm>
            <a:off x="457265" y="3434767"/>
            <a:ext cx="602564" cy="377174"/>
            <a:chOff x="457200" y="1466425"/>
            <a:chExt cx="776900" cy="486300"/>
          </a:xfrm>
        </p:grpSpPr>
        <p:sp>
          <p:nvSpPr>
            <p:cNvPr id="235" name="Google Shape;235;p1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36" name="Google Shape;236;p1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1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 name="Google Shape;238;p1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15"/>
          <p:cNvGrpSpPr/>
          <p:nvPr/>
        </p:nvGrpSpPr>
        <p:grpSpPr>
          <a:xfrm>
            <a:off x="457402" y="2135288"/>
            <a:ext cx="602564" cy="377174"/>
            <a:chOff x="457200" y="1466425"/>
            <a:chExt cx="776900" cy="486300"/>
          </a:xfrm>
        </p:grpSpPr>
        <p:sp>
          <p:nvSpPr>
            <p:cNvPr id="240" name="Google Shape;240;p1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1" name="Google Shape;241;p1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1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 name="Google Shape;243;p1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15"/>
          <p:cNvGrpSpPr/>
          <p:nvPr/>
        </p:nvGrpSpPr>
        <p:grpSpPr>
          <a:xfrm>
            <a:off x="457290" y="2573392"/>
            <a:ext cx="602564" cy="377174"/>
            <a:chOff x="457200" y="1466425"/>
            <a:chExt cx="776900" cy="486300"/>
          </a:xfrm>
        </p:grpSpPr>
        <p:sp>
          <p:nvSpPr>
            <p:cNvPr id="245" name="Google Shape;245;p1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6" name="Google Shape;246;p1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1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1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15"/>
          <p:cNvGrpSpPr/>
          <p:nvPr/>
        </p:nvGrpSpPr>
        <p:grpSpPr>
          <a:xfrm>
            <a:off x="457352" y="1258913"/>
            <a:ext cx="602564" cy="377174"/>
            <a:chOff x="457200" y="1466425"/>
            <a:chExt cx="776900" cy="486300"/>
          </a:xfrm>
        </p:grpSpPr>
        <p:sp>
          <p:nvSpPr>
            <p:cNvPr id="250" name="Google Shape;250;p1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51" name="Google Shape;251;p1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 name="Google Shape;253;p1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15"/>
          <p:cNvGrpSpPr/>
          <p:nvPr/>
        </p:nvGrpSpPr>
        <p:grpSpPr>
          <a:xfrm>
            <a:off x="457240" y="1697017"/>
            <a:ext cx="602564" cy="377174"/>
            <a:chOff x="457200" y="1466425"/>
            <a:chExt cx="776900" cy="486300"/>
          </a:xfrm>
        </p:grpSpPr>
        <p:sp>
          <p:nvSpPr>
            <p:cNvPr id="255" name="Google Shape;255;p1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56" name="Google Shape;256;p1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1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4. Numbered 1–3 (Green)">
  <p:cSld name="CUSTOM_2_7_1_5">
    <p:spTree>
      <p:nvGrpSpPr>
        <p:cNvPr id="1" name="Shape 258"/>
        <p:cNvGrpSpPr/>
        <p:nvPr/>
      </p:nvGrpSpPr>
      <p:grpSpPr>
        <a:xfrm>
          <a:off x="0" y="0"/>
          <a:ext cx="0" cy="0"/>
          <a:chOff x="0" y="0"/>
          <a:chExt cx="0" cy="0"/>
        </a:xfrm>
      </p:grpSpPr>
      <p:sp>
        <p:nvSpPr>
          <p:cNvPr id="259" name="Google Shape;259;p1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 name="Google Shape;260;p1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1" name="Google Shape;261;p1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62" name="Google Shape;262;p1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3" name="Google Shape;263;p1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 name="Google Shape;264;p16"/>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txBox="1">
            <a:spLocks noGrp="1"/>
          </p:cNvSpPr>
          <p:nvPr>
            <p:ph type="subTitle" idx="3"/>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6" name="Google Shape;266;p16"/>
          <p:cNvGrpSpPr/>
          <p:nvPr/>
        </p:nvGrpSpPr>
        <p:grpSpPr>
          <a:xfrm>
            <a:off x="457181" y="1345103"/>
            <a:ext cx="533372" cy="533480"/>
            <a:chOff x="457200" y="1378813"/>
            <a:chExt cx="695400" cy="695450"/>
          </a:xfrm>
        </p:grpSpPr>
        <p:sp>
          <p:nvSpPr>
            <p:cNvPr id="267" name="Google Shape;267;p16"/>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68" name="Google Shape;268;p16"/>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16"/>
          <p:cNvGrpSpPr/>
          <p:nvPr/>
        </p:nvGrpSpPr>
        <p:grpSpPr>
          <a:xfrm>
            <a:off x="3228956" y="1345103"/>
            <a:ext cx="533372" cy="533480"/>
            <a:chOff x="457200" y="1378813"/>
            <a:chExt cx="695400" cy="695450"/>
          </a:xfrm>
        </p:grpSpPr>
        <p:sp>
          <p:nvSpPr>
            <p:cNvPr id="270" name="Google Shape;270;p16"/>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71" name="Google Shape;271;p16"/>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16"/>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4" name="Google Shape;274;p16"/>
          <p:cNvGrpSpPr/>
          <p:nvPr/>
        </p:nvGrpSpPr>
        <p:grpSpPr>
          <a:xfrm>
            <a:off x="6134081" y="1345853"/>
            <a:ext cx="533372" cy="533480"/>
            <a:chOff x="457200" y="1378813"/>
            <a:chExt cx="695400" cy="695450"/>
          </a:xfrm>
        </p:grpSpPr>
        <p:sp>
          <p:nvSpPr>
            <p:cNvPr id="275" name="Google Shape;275;p16"/>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76" name="Google Shape;276;p16"/>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16"/>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5. Numbered 1–2 (Blue)">
  <p:cSld name="CUSTOM_2_7_1_5_2_1_1">
    <p:spTree>
      <p:nvGrpSpPr>
        <p:cNvPr id="1" name="Shape 279"/>
        <p:cNvGrpSpPr/>
        <p:nvPr/>
      </p:nvGrpSpPr>
      <p:grpSpPr>
        <a:xfrm>
          <a:off x="0" y="0"/>
          <a:ext cx="0" cy="0"/>
          <a:chOff x="0" y="0"/>
          <a:chExt cx="0" cy="0"/>
        </a:xfrm>
      </p:grpSpPr>
      <p:pic>
        <p:nvPicPr>
          <p:cNvPr id="280" name="Google Shape;280;p1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81" name="Google Shape;281;p17"/>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1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4" name="Google Shape;284;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5" name="Google Shape;285;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6" name="Google Shape;286;p1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 name="Google Shape;287;p17"/>
          <p:cNvSpPr/>
          <p:nvPr/>
        </p:nvSpPr>
        <p:spPr>
          <a:xfrm>
            <a:off x="457206" y="1421303"/>
            <a:ext cx="533400" cy="4767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288" name="Google Shape;288;p17"/>
          <p:cNvSpPr/>
          <p:nvPr/>
        </p:nvSpPr>
        <p:spPr>
          <a:xfrm rot="10800000">
            <a:off x="593369" y="1810088"/>
            <a:ext cx="261029" cy="144694"/>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7"/>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 name="Google Shape;290;p17"/>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 name="Google Shape;291;p17"/>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17"/>
          <p:cNvGrpSpPr/>
          <p:nvPr/>
        </p:nvGrpSpPr>
        <p:grpSpPr>
          <a:xfrm>
            <a:off x="4936306" y="1423553"/>
            <a:ext cx="533372" cy="533480"/>
            <a:chOff x="457200" y="1378813"/>
            <a:chExt cx="695400" cy="695450"/>
          </a:xfrm>
        </p:grpSpPr>
        <p:sp>
          <p:nvSpPr>
            <p:cNvPr id="293" name="Google Shape;293;p17"/>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294" name="Google Shape;294;p17"/>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17"/>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 name="Google Shape;296;p17"/>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 name="Google Shape;297;p17"/>
          <p:cNvSpPr txBox="1">
            <a:spLocks noGrp="1"/>
          </p:cNvSpPr>
          <p:nvPr>
            <p:ph type="subTitle" idx="7"/>
          </p:nvPr>
        </p:nvSpPr>
        <p:spPr>
          <a:xfrm>
            <a:off x="457200" y="1399032"/>
            <a:ext cx="533400" cy="4767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sz="21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98" name="Google Shape;298;p17"/>
          <p:cNvSpPr txBox="1">
            <a:spLocks noGrp="1"/>
          </p:cNvSpPr>
          <p:nvPr>
            <p:ph type="subTitle" idx="8"/>
          </p:nvPr>
        </p:nvSpPr>
        <p:spPr>
          <a:xfrm>
            <a:off x="4936275" y="1399032"/>
            <a:ext cx="533400" cy="5334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sz="2100">
                <a:solidFill>
                  <a:srgbClr val="FFFFFF"/>
                </a:solidFill>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6. Bullets 1–4 (Greens)">
  <p:cSld name="CUSTOM_2_7_1_6_1_2">
    <p:spTree>
      <p:nvGrpSpPr>
        <p:cNvPr id="1" name="Shape 299"/>
        <p:cNvGrpSpPr/>
        <p:nvPr/>
      </p:nvGrpSpPr>
      <p:grpSpPr>
        <a:xfrm>
          <a:off x="0" y="0"/>
          <a:ext cx="0" cy="0"/>
          <a:chOff x="0" y="0"/>
          <a:chExt cx="0" cy="0"/>
        </a:xfrm>
      </p:grpSpPr>
      <p:sp>
        <p:nvSpPr>
          <p:cNvPr id="300" name="Google Shape;300;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 name="Google Shape;302;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3" name="Google Shape;303;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04" name="Google Shape;304;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5" name="Google Shape;305;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6" name="Google Shape;306;p1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7" name="Google Shape;307;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1" name="Google Shape;311;p1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 name="Google Shape;312;p1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13" name="Google Shape;313;p18"/>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314" name="Google Shape;314;p18"/>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315" name="Google Shape;315;p18"/>
          <p:cNvPicPr preferRelativeResize="0"/>
          <p:nvPr/>
        </p:nvPicPr>
        <p:blipFill rotWithShape="1">
          <a:blip r:embed="rId2">
            <a:alphaModFix/>
          </a:blip>
          <a:srcRect t="1774" b="1765"/>
          <a:stretch/>
        </p:blipFill>
        <p:spPr>
          <a:xfrm>
            <a:off x="432306" y="3916573"/>
            <a:ext cx="785566" cy="606900"/>
          </a:xfrm>
          <a:prstGeom prst="rect">
            <a:avLst/>
          </a:prstGeom>
          <a:noFill/>
          <a:ln>
            <a:noFill/>
          </a:ln>
        </p:spPr>
      </p:pic>
      <p:pic>
        <p:nvPicPr>
          <p:cNvPr id="316" name="Google Shape;316;p18"/>
          <p:cNvPicPr preferRelativeResize="0"/>
          <p:nvPr/>
        </p:nvPicPr>
        <p:blipFill rotWithShape="1">
          <a:blip r:embed="rId2">
            <a:alphaModFix/>
          </a:blip>
          <a:srcRect t="1774" b="1765"/>
          <a:stretch/>
        </p:blipFill>
        <p:spPr>
          <a:xfrm>
            <a:off x="429768" y="3082260"/>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7. Bullets 1–4 (Yellow/Green)">
  <p:cSld name="CUSTOM_2_7_1_6_1_2_1">
    <p:spTree>
      <p:nvGrpSpPr>
        <p:cNvPr id="1" name="Shape 317"/>
        <p:cNvGrpSpPr/>
        <p:nvPr/>
      </p:nvGrpSpPr>
      <p:grpSpPr>
        <a:xfrm>
          <a:off x="0" y="0"/>
          <a:ext cx="0" cy="0"/>
          <a:chOff x="0" y="0"/>
          <a:chExt cx="0" cy="0"/>
        </a:xfrm>
      </p:grpSpPr>
      <p:sp>
        <p:nvSpPr>
          <p:cNvPr id="318" name="Google Shape;318;p1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0" name="Google Shape;320;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1" name="Google Shape;321;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3" name="Google Shape;323;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 name="Google Shape;324;p1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1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1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1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31" name="Google Shape;331;p1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332" name="Google Shape;332;p1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333" name="Google Shape;333;p1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334" name="Google Shape;334;p1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8. Bullets 1–5 (Green)">
  <p:cSld name="CUSTOM_2_7_1_4_1">
    <p:spTree>
      <p:nvGrpSpPr>
        <p:cNvPr id="1" name="Shape 335"/>
        <p:cNvGrpSpPr/>
        <p:nvPr/>
      </p:nvGrpSpPr>
      <p:grpSpPr>
        <a:xfrm>
          <a:off x="0" y="0"/>
          <a:ext cx="0" cy="0"/>
          <a:chOff x="0" y="0"/>
          <a:chExt cx="0" cy="0"/>
        </a:xfrm>
      </p:grpSpPr>
      <p:sp>
        <p:nvSpPr>
          <p:cNvPr id="336" name="Google Shape;336;p2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8" name="Google Shape;338;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9" name="Google Shape;339;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0" name="Google Shape;340;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cxnSp>
        <p:nvCxnSpPr>
          <p:cNvPr id="341" name="Google Shape;341;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42" name="Google Shape;342;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3" name="Google Shape;343;p20"/>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4" name="Google Shape;344;p2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8" name="Google Shape;348;p20"/>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9" name="Google Shape;349;p20"/>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52" name="Google Shape;352;p20"/>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353" name="Google Shape;353;p20"/>
          <p:cNvPicPr preferRelativeResize="0"/>
          <p:nvPr/>
        </p:nvPicPr>
        <p:blipFill rotWithShape="1">
          <a:blip r:embed="rId2">
            <a:alphaModFix/>
          </a:blip>
          <a:srcRect t="1774" b="1765"/>
          <a:stretch/>
        </p:blipFill>
        <p:spPr>
          <a:xfrm>
            <a:off x="429768" y="2010348"/>
            <a:ext cx="785567" cy="606900"/>
          </a:xfrm>
          <a:prstGeom prst="rect">
            <a:avLst/>
          </a:prstGeom>
          <a:noFill/>
          <a:ln>
            <a:noFill/>
          </a:ln>
        </p:spPr>
      </p:pic>
      <p:pic>
        <p:nvPicPr>
          <p:cNvPr id="354" name="Google Shape;354;p20"/>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355" name="Google Shape;355;p20"/>
          <p:cNvPicPr preferRelativeResize="0"/>
          <p:nvPr/>
        </p:nvPicPr>
        <p:blipFill rotWithShape="1">
          <a:blip r:embed="rId2">
            <a:alphaModFix/>
          </a:blip>
          <a:srcRect t="1774" b="1765"/>
          <a:stretch/>
        </p:blipFill>
        <p:spPr>
          <a:xfrm>
            <a:off x="429768" y="3392773"/>
            <a:ext cx="785567" cy="606900"/>
          </a:xfrm>
          <a:prstGeom prst="rect">
            <a:avLst/>
          </a:prstGeom>
          <a:noFill/>
          <a:ln>
            <a:noFill/>
          </a:ln>
        </p:spPr>
      </p:pic>
      <p:pic>
        <p:nvPicPr>
          <p:cNvPr id="356" name="Google Shape;356;p20"/>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Subsection Slide">
  <p:cSld name="CUSTOM_17_2_1_1_2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9" name="Google Shape;19;p3"/>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 name="Google Shape;20;p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9. Fist to Five">
  <p:cSld name="CUSTOM_2_3_1_1_3_1_1_2_1_1_1_1">
    <p:spTree>
      <p:nvGrpSpPr>
        <p:cNvPr id="1" name="Shape 357"/>
        <p:cNvGrpSpPr/>
        <p:nvPr/>
      </p:nvGrpSpPr>
      <p:grpSpPr>
        <a:xfrm>
          <a:off x="0" y="0"/>
          <a:ext cx="0" cy="0"/>
          <a:chOff x="0" y="0"/>
          <a:chExt cx="0" cy="0"/>
        </a:xfrm>
      </p:grpSpPr>
      <p:pic>
        <p:nvPicPr>
          <p:cNvPr id="358" name="Google Shape;358;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59" name="Google Shape;359;p21"/>
          <p:cNvSpPr txBox="1">
            <a:spLocks noGrp="1"/>
          </p:cNvSpPr>
          <p:nvPr>
            <p:ph type="title"/>
          </p:nvPr>
        </p:nvSpPr>
        <p:spPr>
          <a:xfrm>
            <a:off x="274350" y="14782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Roboto Light"/>
                <a:ea typeface="Roboto Light"/>
                <a:cs typeface="Roboto Light"/>
                <a:sym typeface="Roboto Light"/>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360" name="Google Shape;360;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21"/>
          <p:cNvSpPr txBox="1"/>
          <p:nvPr/>
        </p:nvSpPr>
        <p:spPr>
          <a:xfrm>
            <a:off x="202525" y="9255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FFFF"/>
                </a:solidFill>
                <a:latin typeface="Roboto Medium"/>
                <a:ea typeface="Roboto Medium"/>
                <a:cs typeface="Roboto Medium"/>
                <a:sym typeface="Roboto Medium"/>
              </a:rPr>
              <a:t>FIST TO FIVE:</a:t>
            </a:r>
            <a:endParaRPr sz="2400">
              <a:solidFill>
                <a:srgbClr val="FFFFFF"/>
              </a:solidFill>
              <a:latin typeface="Roboto Medium"/>
              <a:ea typeface="Roboto Medium"/>
              <a:cs typeface="Roboto Medium"/>
              <a:sym typeface="Roboto Medium"/>
            </a:endParaRPr>
          </a:p>
        </p:txBody>
      </p:sp>
      <p:cxnSp>
        <p:nvCxnSpPr>
          <p:cNvPr id="362" name="Google Shape;362;p21"/>
          <p:cNvCxnSpPr/>
          <p:nvPr/>
        </p:nvCxnSpPr>
        <p:spPr>
          <a:xfrm>
            <a:off x="2305500" y="1478275"/>
            <a:ext cx="4533000" cy="0"/>
          </a:xfrm>
          <a:prstGeom prst="straightConnector1">
            <a:avLst/>
          </a:prstGeom>
          <a:noFill/>
          <a:ln w="9525" cap="flat" cmpd="sng">
            <a:solidFill>
              <a:srgbClr val="FFFFFF"/>
            </a:solidFill>
            <a:prstDash val="solid"/>
            <a:round/>
            <a:headEnd type="none" w="med" len="med"/>
            <a:tailEnd type="none" w="med" len="med"/>
          </a:ln>
        </p:spPr>
      </p:cxnSp>
      <p:pic>
        <p:nvPicPr>
          <p:cNvPr id="363" name="Google Shape;363;p21"/>
          <p:cNvPicPr preferRelativeResize="0"/>
          <p:nvPr/>
        </p:nvPicPr>
        <p:blipFill>
          <a:blip r:embed="rId3">
            <a:alphaModFix/>
          </a:blip>
          <a:stretch>
            <a:fillRect/>
          </a:stretch>
        </p:blipFill>
        <p:spPr>
          <a:xfrm>
            <a:off x="524088" y="2119399"/>
            <a:ext cx="8095824" cy="27492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0. Review">
  <p:cSld name="CUSTOM_17_2_1_2_1_1_1">
    <p:spTree>
      <p:nvGrpSpPr>
        <p:cNvPr id="1" name="Shape 364"/>
        <p:cNvGrpSpPr/>
        <p:nvPr/>
      </p:nvGrpSpPr>
      <p:grpSpPr>
        <a:xfrm>
          <a:off x="0" y="0"/>
          <a:ext cx="0" cy="0"/>
          <a:chOff x="0" y="0"/>
          <a:chExt cx="0" cy="0"/>
        </a:xfrm>
      </p:grpSpPr>
      <p:pic>
        <p:nvPicPr>
          <p:cNvPr id="365" name="Google Shape;365;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66" name="Google Shape;366;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7" name="Google Shape;367;p22"/>
          <p:cNvSpPr txBox="1"/>
          <p:nvPr/>
        </p:nvSpPr>
        <p:spPr>
          <a:xfrm>
            <a:off x="274350" y="39475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Roboto"/>
                <a:ea typeface="Roboto"/>
                <a:cs typeface="Roboto"/>
                <a:sym typeface="Roboto"/>
              </a:rPr>
              <a:t>Let’s Review</a:t>
            </a:r>
            <a:endParaRPr sz="3600" b="1">
              <a:latin typeface="Roboto"/>
              <a:ea typeface="Roboto"/>
              <a:cs typeface="Roboto"/>
              <a:sym typeface="Roboto"/>
            </a:endParaRPr>
          </a:p>
        </p:txBody>
      </p:sp>
      <p:pic>
        <p:nvPicPr>
          <p:cNvPr id="368" name="Google Shape;368;p22"/>
          <p:cNvPicPr preferRelativeResize="0"/>
          <p:nvPr/>
        </p:nvPicPr>
        <p:blipFill>
          <a:blip r:embed="rId3">
            <a:alphaModFix/>
          </a:blip>
          <a:stretch>
            <a:fillRect/>
          </a:stretch>
        </p:blipFill>
        <p:spPr>
          <a:xfrm>
            <a:off x="2952775" y="674425"/>
            <a:ext cx="3478801" cy="330944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1. Take a Break">
  <p:cSld name="CUSTOM_1">
    <p:spTree>
      <p:nvGrpSpPr>
        <p:cNvPr id="1" name="Shape 369"/>
        <p:cNvGrpSpPr/>
        <p:nvPr/>
      </p:nvGrpSpPr>
      <p:grpSpPr>
        <a:xfrm>
          <a:off x="0" y="0"/>
          <a:ext cx="0" cy="0"/>
          <a:chOff x="0" y="0"/>
          <a:chExt cx="0" cy="0"/>
        </a:xfrm>
      </p:grpSpPr>
      <p:pic>
        <p:nvPicPr>
          <p:cNvPr id="370" name="Google Shape;370;p2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2. Time to Code">
  <p:cSld name="CUSTOM_5_1">
    <p:spTree>
      <p:nvGrpSpPr>
        <p:cNvPr id="1" name="Shape 371"/>
        <p:cNvGrpSpPr/>
        <p:nvPr/>
      </p:nvGrpSpPr>
      <p:grpSpPr>
        <a:xfrm>
          <a:off x="0" y="0"/>
          <a:ext cx="0" cy="0"/>
          <a:chOff x="0" y="0"/>
          <a:chExt cx="0" cy="0"/>
        </a:xfrm>
      </p:grpSpPr>
      <p:pic>
        <p:nvPicPr>
          <p:cNvPr id="372" name="Google Shape;372;p24"/>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373" name="Google Shape;373;p24"/>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374" name="Google Shape;374;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3. The End">
  <p:cSld name="CUSTOM_7">
    <p:spTree>
      <p:nvGrpSpPr>
        <p:cNvPr id="1" name="Shape 375"/>
        <p:cNvGrpSpPr/>
        <p:nvPr/>
      </p:nvGrpSpPr>
      <p:grpSpPr>
        <a:xfrm>
          <a:off x="0" y="0"/>
          <a:ext cx="0" cy="0"/>
          <a:chOff x="0" y="0"/>
          <a:chExt cx="0" cy="0"/>
        </a:xfrm>
      </p:grpSpPr>
      <p:pic>
        <p:nvPicPr>
          <p:cNvPr id="376" name="Google Shape;376;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77" name="Google Shape;377;p25"/>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378" name="Google Shape;378;p25"/>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4. Class Slack Channel Name">
  <p:cSld name="CUSTOM_17_2_1_2_2">
    <p:spTree>
      <p:nvGrpSpPr>
        <p:cNvPr id="1" name="Shape 379"/>
        <p:cNvGrpSpPr/>
        <p:nvPr/>
      </p:nvGrpSpPr>
      <p:grpSpPr>
        <a:xfrm>
          <a:off x="0" y="0"/>
          <a:ext cx="0" cy="0"/>
          <a:chOff x="0" y="0"/>
          <a:chExt cx="0" cy="0"/>
        </a:xfrm>
      </p:grpSpPr>
      <p:pic>
        <p:nvPicPr>
          <p:cNvPr id="380" name="Google Shape;380;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81" name="Google Shape;381;p26"/>
          <p:cNvSpPr txBox="1">
            <a:spLocks noGrp="1"/>
          </p:cNvSpPr>
          <p:nvPr>
            <p:ph type="title"/>
          </p:nvPr>
        </p:nvSpPr>
        <p:spPr>
          <a:xfrm>
            <a:off x="237100" y="2850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82" name="Google Shape;382;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83" name="Google Shape;383;p26"/>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384" name="Google Shape;384;p26"/>
          <p:cNvSpPr txBox="1"/>
          <p:nvPr/>
        </p:nvSpPr>
        <p:spPr>
          <a:xfrm>
            <a:off x="274325" y="2288925"/>
            <a:ext cx="8869800" cy="52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3600">
                <a:solidFill>
                  <a:schemeClr val="dk1"/>
                </a:solidFill>
                <a:latin typeface="Roboto Light"/>
                <a:ea typeface="Roboto Light"/>
                <a:cs typeface="Roboto Light"/>
                <a:sym typeface="Roboto Light"/>
              </a:rPr>
              <a:t>Class Slack Channel:</a:t>
            </a:r>
            <a:endParaRPr sz="3600">
              <a:solidFill>
                <a:schemeClr val="dk1"/>
              </a:solidFill>
              <a:latin typeface="Roboto Light"/>
              <a:ea typeface="Roboto Light"/>
              <a:cs typeface="Roboto Light"/>
              <a:sym typeface="Roboto Ligh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5. Zoom Breakout Room with Instructions">
  <p:cSld name="CUSTOM_2_3_1_1_1_1_1_2_1_2_1_1_1_1_2">
    <p:spTree>
      <p:nvGrpSpPr>
        <p:cNvPr id="1" name="Shape 385"/>
        <p:cNvGrpSpPr/>
        <p:nvPr/>
      </p:nvGrpSpPr>
      <p:grpSpPr>
        <a:xfrm>
          <a:off x="0" y="0"/>
          <a:ext cx="0" cy="0"/>
          <a:chOff x="0" y="0"/>
          <a:chExt cx="0" cy="0"/>
        </a:xfrm>
      </p:grpSpPr>
      <p:pic>
        <p:nvPicPr>
          <p:cNvPr id="386" name="Google Shape;386;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87" name="Google Shape;387;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89" name="Google Shape;389;p27"/>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392" name="Google Shape;392;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 name="Google Shape;393;p27"/>
          <p:cNvSpPr txBox="1">
            <a:spLocks noGrp="1"/>
          </p:cNvSpPr>
          <p:nvPr>
            <p:ph type="title" idx="2"/>
          </p:nvPr>
        </p:nvSpPr>
        <p:spPr>
          <a:xfrm>
            <a:off x="273975" y="1407263"/>
            <a:ext cx="8595300" cy="2400000"/>
          </a:xfrm>
          <a:prstGeom prst="rect">
            <a:avLst/>
          </a:prstGeom>
          <a:noFill/>
          <a:ln>
            <a:noFill/>
          </a:ln>
        </p:spPr>
        <p:txBody>
          <a:bodyPr spcFirstLastPara="1" wrap="square" lIns="43891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4" name="Google Shape;394;p27"/>
          <p:cNvSpPr txBox="1"/>
          <p:nvPr/>
        </p:nvSpPr>
        <p:spPr>
          <a:xfrm>
            <a:off x="274325" y="904500"/>
            <a:ext cx="8595300" cy="392700"/>
          </a:xfrm>
          <a:prstGeom prst="rect">
            <a:avLst/>
          </a:prstGeom>
          <a:noFill/>
          <a:ln>
            <a:noFill/>
          </a:ln>
        </p:spPr>
        <p:txBody>
          <a:bodyPr spcFirstLastPara="1" wrap="square" lIns="4389100" tIns="91425" rIns="91425" bIns="91425" anchor="t" anchorCtr="0">
            <a:noAutofit/>
          </a:bodyPr>
          <a:lstStyle/>
          <a:p>
            <a:pPr marL="0" lvl="0" indent="0" algn="l" rtl="0">
              <a:spcBef>
                <a:spcPts val="0"/>
              </a:spcBef>
              <a:spcAft>
                <a:spcPts val="0"/>
              </a:spcAft>
              <a:buNone/>
            </a:pPr>
            <a:r>
              <a:rPr lang="en" sz="2000" b="1">
                <a:latin typeface="Roboto"/>
                <a:ea typeface="Roboto"/>
                <a:cs typeface="Roboto"/>
                <a:sym typeface="Roboto"/>
              </a:rPr>
              <a:t>Zoom Breakout Room Activity:</a:t>
            </a:r>
            <a:endParaRPr sz="2000" b="1">
              <a:latin typeface="Roboto"/>
              <a:ea typeface="Roboto"/>
              <a:cs typeface="Roboto"/>
              <a:sym typeface="Roboto"/>
            </a:endParaRPr>
          </a:p>
        </p:txBody>
      </p:sp>
      <p:sp>
        <p:nvSpPr>
          <p:cNvPr id="395" name="Google Shape;395;p27"/>
          <p:cNvSpPr/>
          <p:nvPr/>
        </p:nvSpPr>
        <p:spPr>
          <a:xfrm>
            <a:off x="454000" y="94860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396" name="Google Shape;396;p27"/>
          <p:cNvSpPr/>
          <p:nvPr/>
        </p:nvSpPr>
        <p:spPr>
          <a:xfrm>
            <a:off x="532889" y="100382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397" name="Google Shape;397;p27"/>
          <p:cNvSpPr/>
          <p:nvPr/>
        </p:nvSpPr>
        <p:spPr>
          <a:xfrm>
            <a:off x="454000" y="124553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27"/>
          <p:cNvPicPr preferRelativeResize="0"/>
          <p:nvPr/>
        </p:nvPicPr>
        <p:blipFill>
          <a:blip r:embed="rId4">
            <a:alphaModFix/>
          </a:blip>
          <a:stretch>
            <a:fillRect/>
          </a:stretch>
        </p:blipFill>
        <p:spPr>
          <a:xfrm>
            <a:off x="641400" y="1341675"/>
            <a:ext cx="560101" cy="586693"/>
          </a:xfrm>
          <a:prstGeom prst="rect">
            <a:avLst/>
          </a:prstGeom>
          <a:noFill/>
          <a:ln>
            <a:noFill/>
          </a:ln>
          <a:effectLst>
            <a:outerShdw blurRad="57150" dist="19050" dir="5400000" algn="bl" rotWithShape="0">
              <a:srgbClr val="000000">
                <a:alpha val="50000"/>
              </a:srgbClr>
            </a:outerShdw>
          </a:effectLst>
        </p:spPr>
      </p:pic>
      <p:sp>
        <p:nvSpPr>
          <p:cNvPr id="399" name="Google Shape;399;p27"/>
          <p:cNvSpPr txBox="1"/>
          <p:nvPr/>
        </p:nvSpPr>
        <p:spPr>
          <a:xfrm>
            <a:off x="1201500" y="137332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400" name="Google Shape;400;p27"/>
          <p:cNvCxnSpPr/>
          <p:nvPr/>
        </p:nvCxnSpPr>
        <p:spPr>
          <a:xfrm>
            <a:off x="461900" y="2116222"/>
            <a:ext cx="3968400" cy="0"/>
          </a:xfrm>
          <a:prstGeom prst="straightConnector1">
            <a:avLst/>
          </a:prstGeom>
          <a:noFill/>
          <a:ln w="9525" cap="flat" cmpd="sng">
            <a:solidFill>
              <a:srgbClr val="78909C"/>
            </a:solidFill>
            <a:prstDash val="solid"/>
            <a:round/>
            <a:headEnd type="none" w="med" len="med"/>
            <a:tailEnd type="none" w="med" len="med"/>
          </a:ln>
        </p:spPr>
      </p:cxnSp>
      <p:sp>
        <p:nvSpPr>
          <p:cNvPr id="401" name="Google Shape;401;p27"/>
          <p:cNvSpPr/>
          <p:nvPr/>
        </p:nvSpPr>
        <p:spPr>
          <a:xfrm>
            <a:off x="3065421" y="221878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402" name="Google Shape;402;p27"/>
          <p:cNvSpPr/>
          <p:nvPr/>
        </p:nvSpPr>
        <p:spPr>
          <a:xfrm>
            <a:off x="3699200" y="221878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403" name="Google Shape;403;p27"/>
          <p:cNvSpPr/>
          <p:nvPr/>
        </p:nvSpPr>
        <p:spPr>
          <a:xfrm>
            <a:off x="2739973" y="221878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6. Pair Activity with Instructions">
  <p:cSld name="CUSTOM_2_3_1_1_1_1_1_2_1_2_1_1_1_1_2_1_2">
    <p:spTree>
      <p:nvGrpSpPr>
        <p:cNvPr id="1" name="Shape 404"/>
        <p:cNvGrpSpPr/>
        <p:nvPr/>
      </p:nvGrpSpPr>
      <p:grpSpPr>
        <a:xfrm>
          <a:off x="0" y="0"/>
          <a:ext cx="0" cy="0"/>
          <a:chOff x="0" y="0"/>
          <a:chExt cx="0" cy="0"/>
        </a:xfrm>
      </p:grpSpPr>
      <p:pic>
        <p:nvPicPr>
          <p:cNvPr id="405" name="Google Shape;405;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406" name="Google Shape;406;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7" name="Google Shape;407;p2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08" name="Google Shape;408;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 name="Google Shape;409;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411" name="Google Shape;411;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8"/>
          <p:cNvSpPr txBox="1">
            <a:spLocks noGrp="1"/>
          </p:cNvSpPr>
          <p:nvPr>
            <p:ph type="title" idx="2"/>
          </p:nvPr>
        </p:nvSpPr>
        <p:spPr>
          <a:xfrm>
            <a:off x="273975" y="886803"/>
            <a:ext cx="8595300" cy="2920500"/>
          </a:xfrm>
          <a:prstGeom prst="rect">
            <a:avLst/>
          </a:prstGeom>
          <a:noFill/>
          <a:ln>
            <a:noFill/>
          </a:ln>
        </p:spPr>
        <p:txBody>
          <a:bodyPr spcFirstLastPara="1" wrap="square" lIns="30175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13" name="Google Shape;413;p28"/>
          <p:cNvPicPr preferRelativeResize="0"/>
          <p:nvPr/>
        </p:nvPicPr>
        <p:blipFill>
          <a:blip r:embed="rId4">
            <a:alphaModFix/>
          </a:blip>
          <a:stretch>
            <a:fillRect/>
          </a:stretch>
        </p:blipFill>
        <p:spPr>
          <a:xfrm>
            <a:off x="664900" y="783412"/>
            <a:ext cx="2267323" cy="240000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7. Pair Programming Activity Roles of Driver and Navigator">
  <p:cSld name="CUSTOM_2_3_1_1_1_1_1_2_1_2_1_1_1_1_2_1_3">
    <p:spTree>
      <p:nvGrpSpPr>
        <p:cNvPr id="1" name="Shape 414"/>
        <p:cNvGrpSpPr/>
        <p:nvPr/>
      </p:nvGrpSpPr>
      <p:grpSpPr>
        <a:xfrm>
          <a:off x="0" y="0"/>
          <a:ext cx="0" cy="0"/>
          <a:chOff x="0" y="0"/>
          <a:chExt cx="0" cy="0"/>
        </a:xfrm>
      </p:grpSpPr>
      <p:pic>
        <p:nvPicPr>
          <p:cNvPr id="415" name="Google Shape;415;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416" name="Google Shape;416;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7" name="Google Shape;417;p2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18" name="Google Shape;418;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9" name="Google Shape;419;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421" name="Google Shape;421;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2" name="Google Shape;422;p29"/>
          <p:cNvSpPr txBox="1">
            <a:spLocks noGrp="1"/>
          </p:cNvSpPr>
          <p:nvPr>
            <p:ph type="title" idx="2"/>
          </p:nvPr>
        </p:nvSpPr>
        <p:spPr>
          <a:xfrm>
            <a:off x="273975" y="1407263"/>
            <a:ext cx="8595300" cy="2400000"/>
          </a:xfrm>
          <a:prstGeom prst="rect">
            <a:avLst/>
          </a:prstGeom>
          <a:noFill/>
          <a:ln>
            <a:noFill/>
          </a:ln>
        </p:spPr>
        <p:txBody>
          <a:bodyPr spcFirstLastPara="1" wrap="square" lIns="32004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3" name="Google Shape;423;p29"/>
          <p:cNvSpPr txBox="1"/>
          <p:nvPr/>
        </p:nvSpPr>
        <p:spPr>
          <a:xfrm>
            <a:off x="274325" y="904500"/>
            <a:ext cx="8595300" cy="392700"/>
          </a:xfrm>
          <a:prstGeom prst="rect">
            <a:avLst/>
          </a:prstGeom>
          <a:noFill/>
          <a:ln>
            <a:noFill/>
          </a:ln>
        </p:spPr>
        <p:txBody>
          <a:bodyPr spcFirstLastPara="1" wrap="square" lIns="3200400" tIns="91425" rIns="91425" bIns="91425" anchor="t" anchorCtr="0">
            <a:noAutofit/>
          </a:bodyPr>
          <a:lstStyle/>
          <a:p>
            <a:pPr marL="0" lvl="0" indent="0" algn="l" rtl="0">
              <a:spcBef>
                <a:spcPts val="0"/>
              </a:spcBef>
              <a:spcAft>
                <a:spcPts val="0"/>
              </a:spcAft>
              <a:buNone/>
            </a:pPr>
            <a:r>
              <a:rPr lang="en" sz="2000" b="1">
                <a:latin typeface="Roboto"/>
                <a:ea typeface="Roboto"/>
                <a:cs typeface="Roboto"/>
                <a:sym typeface="Roboto"/>
              </a:rPr>
              <a:t>Pair Programming Activity:</a:t>
            </a:r>
            <a:endParaRPr sz="2000" b="1">
              <a:latin typeface="Roboto"/>
              <a:ea typeface="Roboto"/>
              <a:cs typeface="Roboto"/>
              <a:sym typeface="Roboto"/>
            </a:endParaRPr>
          </a:p>
        </p:txBody>
      </p:sp>
      <p:pic>
        <p:nvPicPr>
          <p:cNvPr id="424" name="Google Shape;424;p29"/>
          <p:cNvPicPr preferRelativeResize="0"/>
          <p:nvPr/>
        </p:nvPicPr>
        <p:blipFill>
          <a:blip r:embed="rId4">
            <a:alphaModFix/>
          </a:blip>
          <a:stretch>
            <a:fillRect/>
          </a:stretch>
        </p:blipFill>
        <p:spPr>
          <a:xfrm>
            <a:off x="509700" y="634700"/>
            <a:ext cx="2639524" cy="295045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8. Pair Activity Roles">
  <p:cSld name="CUSTOM_2_7_2_2_1">
    <p:spTree>
      <p:nvGrpSpPr>
        <p:cNvPr id="1" name="Shape 425"/>
        <p:cNvGrpSpPr/>
        <p:nvPr/>
      </p:nvGrpSpPr>
      <p:grpSpPr>
        <a:xfrm>
          <a:off x="0" y="0"/>
          <a:ext cx="0" cy="0"/>
          <a:chOff x="0" y="0"/>
          <a:chExt cx="0" cy="0"/>
        </a:xfrm>
      </p:grpSpPr>
      <p:sp>
        <p:nvSpPr>
          <p:cNvPr id="426" name="Google Shape;426;p30"/>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427" name="Google Shape;427;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28" name="Google Shape;4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9" name="Google Shape;429;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0" name="Google Shape;430;p30"/>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431" name="Google Shape;431;p3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32" name="Google Shape;432;p3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433" name="Google Shape;433;p30"/>
          <p:cNvSpPr/>
          <p:nvPr/>
        </p:nvSpPr>
        <p:spPr>
          <a:xfrm>
            <a:off x="457206" y="1421303"/>
            <a:ext cx="533400" cy="4767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4" name="Google Shape;434;p30"/>
          <p:cNvSpPr/>
          <p:nvPr/>
        </p:nvSpPr>
        <p:spPr>
          <a:xfrm rot="10800000">
            <a:off x="593369" y="1810088"/>
            <a:ext cx="261029" cy="144694"/>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436" name="Google Shape;436;p30"/>
          <p:cNvSpPr/>
          <p:nvPr/>
        </p:nvSpPr>
        <p:spPr>
          <a:xfrm>
            <a:off x="4936295" y="1423550"/>
            <a:ext cx="5304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37" name="Google Shape;437;p30"/>
          <p:cNvSpPr/>
          <p:nvPr/>
        </p:nvSpPr>
        <p:spPr>
          <a:xfrm rot="10800000">
            <a:off x="5072469" y="18123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0"/>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439" name="Google Shape;439;p30"/>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440" name="Google Shape;440;p30"/>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441" name="Google Shape;441;p30"/>
          <p:cNvPicPr preferRelativeResize="0"/>
          <p:nvPr/>
        </p:nvPicPr>
        <p:blipFill>
          <a:blip r:embed="rId4">
            <a:alphaModFix/>
          </a:blip>
          <a:stretch>
            <a:fillRect/>
          </a:stretch>
        </p:blipFill>
        <p:spPr>
          <a:xfrm>
            <a:off x="7470800" y="3735584"/>
            <a:ext cx="1244500" cy="90544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ransition Slide">
  <p:cSld name="CUSTOM_17_2_1_2_1_1">
    <p:spTree>
      <p:nvGrpSpPr>
        <p:cNvPr id="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 name="Google Shape;23;p4"/>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4" name="Google Shape;24;p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9. Zoom Poll Instructions ">
  <p:cSld name="CUSTOM_2_3_1_1_1_1_1_2_1_2_1_1_1_1_2_1_1_3">
    <p:spTree>
      <p:nvGrpSpPr>
        <p:cNvPr id="1" name="Shape 442"/>
        <p:cNvGrpSpPr/>
        <p:nvPr/>
      </p:nvGrpSpPr>
      <p:grpSpPr>
        <a:xfrm>
          <a:off x="0" y="0"/>
          <a:ext cx="0" cy="0"/>
          <a:chOff x="0" y="0"/>
          <a:chExt cx="0" cy="0"/>
        </a:xfrm>
      </p:grpSpPr>
      <p:pic>
        <p:nvPicPr>
          <p:cNvPr id="443" name="Google Shape;443;p3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444" name="Google Shape;444;p3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5" name="Google Shape;445;p3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46" name="Google Shape;446;p31"/>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449" name="Google Shape;449;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0" name="Google Shape;450;p31"/>
          <p:cNvSpPr txBox="1">
            <a:spLocks noGrp="1"/>
          </p:cNvSpPr>
          <p:nvPr>
            <p:ph type="title" idx="2"/>
          </p:nvPr>
        </p:nvSpPr>
        <p:spPr>
          <a:xfrm>
            <a:off x="273975" y="1254876"/>
            <a:ext cx="8595300" cy="2585700"/>
          </a:xfrm>
          <a:prstGeom prst="rect">
            <a:avLst/>
          </a:prstGeom>
          <a:noFill/>
          <a:ln>
            <a:noFill/>
          </a:ln>
        </p:spPr>
        <p:txBody>
          <a:bodyPr spcFirstLastPara="1" wrap="square" lIns="2926075"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31"/>
          <p:cNvSpPr txBox="1"/>
          <p:nvPr/>
        </p:nvSpPr>
        <p:spPr>
          <a:xfrm>
            <a:off x="274325" y="752100"/>
            <a:ext cx="8595300" cy="392700"/>
          </a:xfrm>
          <a:prstGeom prst="rect">
            <a:avLst/>
          </a:prstGeom>
          <a:noFill/>
          <a:ln>
            <a:noFill/>
          </a:ln>
        </p:spPr>
        <p:txBody>
          <a:bodyPr spcFirstLastPara="1" wrap="square" lIns="2926075" tIns="91425" rIns="91425" bIns="91425" anchor="t" anchorCtr="0">
            <a:noAutofit/>
          </a:bodyPr>
          <a:lstStyle/>
          <a:p>
            <a:pPr marL="0" lvl="0" indent="0" algn="l" rtl="0">
              <a:spcBef>
                <a:spcPts val="0"/>
              </a:spcBef>
              <a:spcAft>
                <a:spcPts val="0"/>
              </a:spcAft>
              <a:buNone/>
            </a:pPr>
            <a:r>
              <a:rPr lang="en" sz="2000" b="1">
                <a:latin typeface="Roboto"/>
                <a:ea typeface="Roboto"/>
                <a:cs typeface="Roboto"/>
                <a:sym typeface="Roboto"/>
              </a:rPr>
              <a:t>Please respond to the following poll:</a:t>
            </a:r>
            <a:endParaRPr sz="2000" b="1">
              <a:latin typeface="Roboto"/>
              <a:ea typeface="Roboto"/>
              <a:cs typeface="Roboto"/>
              <a:sym typeface="Roboto"/>
            </a:endParaRPr>
          </a:p>
        </p:txBody>
      </p:sp>
      <p:pic>
        <p:nvPicPr>
          <p:cNvPr id="452" name="Google Shape;452;p31"/>
          <p:cNvPicPr preferRelativeResize="0"/>
          <p:nvPr/>
        </p:nvPicPr>
        <p:blipFill>
          <a:blip r:embed="rId4">
            <a:alphaModFix/>
          </a:blip>
          <a:stretch>
            <a:fillRect/>
          </a:stretch>
        </p:blipFill>
        <p:spPr>
          <a:xfrm>
            <a:off x="390150" y="839275"/>
            <a:ext cx="2680362" cy="20980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0. Help Instructions">
  <p:cSld name="CUSTOM_2_3_1_1_1_1_1_2_1_2_1_1_1_1_1_2">
    <p:spTree>
      <p:nvGrpSpPr>
        <p:cNvPr id="1" name="Shape 453"/>
        <p:cNvGrpSpPr/>
        <p:nvPr/>
      </p:nvGrpSpPr>
      <p:grpSpPr>
        <a:xfrm>
          <a:off x="0" y="0"/>
          <a:ext cx="0" cy="0"/>
          <a:chOff x="0" y="0"/>
          <a:chExt cx="0" cy="0"/>
        </a:xfrm>
      </p:grpSpPr>
      <p:pic>
        <p:nvPicPr>
          <p:cNvPr id="454" name="Google Shape;454;p3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55" name="Google Shape;455;p32"/>
          <p:cNvSpPr txBox="1">
            <a:spLocks noGrp="1"/>
          </p:cNvSpPr>
          <p:nvPr>
            <p:ph type="title"/>
          </p:nvPr>
        </p:nvSpPr>
        <p:spPr>
          <a:xfrm>
            <a:off x="237100" y="33838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56" name="Google Shape;456;p3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
        <p:nvSpPr>
          <p:cNvPr id="458" name="Google Shape;458;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59" name="Google Shape;459;p32"/>
          <p:cNvPicPr preferRelativeResize="0"/>
          <p:nvPr/>
        </p:nvPicPr>
        <p:blipFill>
          <a:blip r:embed="rId3">
            <a:alphaModFix/>
          </a:blip>
          <a:stretch>
            <a:fillRect/>
          </a:stretch>
        </p:blipFill>
        <p:spPr>
          <a:xfrm>
            <a:off x="2974000" y="418900"/>
            <a:ext cx="3148551" cy="29986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1. Question for Students to Answer">
  <p:cSld name="CUSTOM_17_2_1_2_3">
    <p:spTree>
      <p:nvGrpSpPr>
        <p:cNvPr id="1" name="Shape 460"/>
        <p:cNvGrpSpPr/>
        <p:nvPr/>
      </p:nvGrpSpPr>
      <p:grpSpPr>
        <a:xfrm>
          <a:off x="0" y="0"/>
          <a:ext cx="0" cy="0"/>
          <a:chOff x="0" y="0"/>
          <a:chExt cx="0" cy="0"/>
        </a:xfrm>
      </p:grpSpPr>
      <p:pic>
        <p:nvPicPr>
          <p:cNvPr id="461" name="Google Shape;461;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62" name="Google Shape;462;p33"/>
          <p:cNvSpPr/>
          <p:nvPr/>
        </p:nvSpPr>
        <p:spPr>
          <a:xfrm>
            <a:off x="283500" y="274875"/>
            <a:ext cx="8595300" cy="4593600"/>
          </a:xfrm>
          <a:prstGeom prst="rect">
            <a:avLst/>
          </a:prstGeom>
          <a:solidFill>
            <a:srgbClr val="00C8E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3" name="Google Shape;463;p33"/>
          <p:cNvPicPr preferRelativeResize="0"/>
          <p:nvPr/>
        </p:nvPicPr>
        <p:blipFill>
          <a:blip r:embed="rId3">
            <a:alphaModFix/>
          </a:blip>
          <a:stretch>
            <a:fillRect/>
          </a:stretch>
        </p:blipFill>
        <p:spPr>
          <a:xfrm>
            <a:off x="3401675" y="274875"/>
            <a:ext cx="2340650" cy="2340650"/>
          </a:xfrm>
          <a:prstGeom prst="rect">
            <a:avLst/>
          </a:prstGeom>
          <a:noFill/>
          <a:ln>
            <a:noFill/>
          </a:ln>
        </p:spPr>
      </p:pic>
      <p:sp>
        <p:nvSpPr>
          <p:cNvPr id="464" name="Google Shape;464;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5" name="Google Shape;465;p33"/>
          <p:cNvSpPr txBox="1">
            <a:spLocks noGrp="1"/>
          </p:cNvSpPr>
          <p:nvPr>
            <p:ph type="title"/>
          </p:nvPr>
        </p:nvSpPr>
        <p:spPr>
          <a:xfrm>
            <a:off x="283500" y="2317075"/>
            <a:ext cx="8595300" cy="255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2. Questions?">
  <p:cSld name="CUSTOM_17_2_1_2_3_1">
    <p:spTree>
      <p:nvGrpSpPr>
        <p:cNvPr id="1" name="Shape 466"/>
        <p:cNvGrpSpPr/>
        <p:nvPr/>
      </p:nvGrpSpPr>
      <p:grpSpPr>
        <a:xfrm>
          <a:off x="0" y="0"/>
          <a:ext cx="0" cy="0"/>
          <a:chOff x="0" y="0"/>
          <a:chExt cx="0" cy="0"/>
        </a:xfrm>
      </p:grpSpPr>
      <p:pic>
        <p:nvPicPr>
          <p:cNvPr id="467" name="Google Shape;467;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68" name="Google Shape;468;p3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469" name="Google Shape;469;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0" name="Google Shape;470;p34"/>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Roboto Light"/>
                <a:ea typeface="Roboto Light"/>
                <a:cs typeface="Roboto Light"/>
                <a:sym typeface="Roboto Light"/>
              </a:rPr>
              <a:t>Questions?</a:t>
            </a:r>
            <a:endParaRPr sz="6500">
              <a:solidFill>
                <a:srgbClr val="FFFFFF"/>
              </a:solidFill>
              <a:latin typeface="Roboto Light"/>
              <a:ea typeface="Roboto Light"/>
              <a:cs typeface="Roboto Light"/>
              <a:sym typeface="Roboto Light"/>
            </a:endParaRPr>
          </a:p>
        </p:txBody>
      </p:sp>
      <p:pic>
        <p:nvPicPr>
          <p:cNvPr id="471" name="Google Shape;471;p34"/>
          <p:cNvPicPr preferRelativeResize="0"/>
          <p:nvPr/>
        </p:nvPicPr>
        <p:blipFill>
          <a:blip r:embed="rId3">
            <a:alphaModFix/>
          </a:blip>
          <a:stretch>
            <a:fillRect/>
          </a:stretch>
        </p:blipFill>
        <p:spPr>
          <a:xfrm>
            <a:off x="635875" y="2454648"/>
            <a:ext cx="7971899" cy="241397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3. Quote">
  <p:cSld name="CUSTOM_17_2_1_2_3_1_1">
    <p:spTree>
      <p:nvGrpSpPr>
        <p:cNvPr id="1" name="Shape 472"/>
        <p:cNvGrpSpPr/>
        <p:nvPr/>
      </p:nvGrpSpPr>
      <p:grpSpPr>
        <a:xfrm>
          <a:off x="0" y="0"/>
          <a:ext cx="0" cy="0"/>
          <a:chOff x="0" y="0"/>
          <a:chExt cx="0" cy="0"/>
        </a:xfrm>
      </p:grpSpPr>
      <p:sp>
        <p:nvSpPr>
          <p:cNvPr id="473" name="Google Shape;473;p3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
        <p:nvSpPr>
          <p:cNvPr id="474" name="Google Shape;474;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75" name="Google Shape;475;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76" name="Google Shape;476;p35"/>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5"/>
          <p:cNvSpPr txBox="1">
            <a:spLocks noGrp="1"/>
          </p:cNvSpPr>
          <p:nvPr>
            <p:ph type="title"/>
          </p:nvPr>
        </p:nvSpPr>
        <p:spPr>
          <a:xfrm>
            <a:off x="-12300" y="274875"/>
            <a:ext cx="6797700" cy="45939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79" name="Google Shape;479;p35"/>
          <p:cNvSpPr txBox="1">
            <a:spLocks noGrp="1"/>
          </p:cNvSpPr>
          <p:nvPr>
            <p:ph type="title" idx="2"/>
          </p:nvPr>
        </p:nvSpPr>
        <p:spPr>
          <a:xfrm>
            <a:off x="6678025" y="2295200"/>
            <a:ext cx="2466000" cy="1067700"/>
          </a:xfrm>
          <a:prstGeom prst="rect">
            <a:avLst/>
          </a:prstGeom>
          <a:noFill/>
          <a:ln>
            <a:noFill/>
          </a:ln>
        </p:spPr>
        <p:txBody>
          <a:bodyPr spcFirstLastPara="1" wrap="square" lIns="0" tIns="457200" rIns="731500" bIns="91425" anchor="b" anchorCtr="0">
            <a:noAutofit/>
          </a:bodyPr>
          <a:lstStyle>
            <a:lvl1pPr lvl="0" algn="r" rtl="0">
              <a:spcBef>
                <a:spcPts val="0"/>
              </a:spcBef>
              <a:spcAft>
                <a:spcPts val="0"/>
              </a:spcAft>
              <a:buNone/>
              <a:defRPr>
                <a:solidFill>
                  <a:srgbClr val="FFFFFF"/>
                </a:solidFill>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4. Definition 1">
  <p:cSld name="CUSTOM_17_2_1_2_3_1_1_1">
    <p:spTree>
      <p:nvGrpSpPr>
        <p:cNvPr id="1" name="Shape 480"/>
        <p:cNvGrpSpPr/>
        <p:nvPr/>
      </p:nvGrpSpPr>
      <p:grpSpPr>
        <a:xfrm>
          <a:off x="0" y="0"/>
          <a:ext cx="0" cy="0"/>
          <a:chOff x="0" y="0"/>
          <a:chExt cx="0" cy="0"/>
        </a:xfrm>
      </p:grpSpPr>
      <p:sp>
        <p:nvSpPr>
          <p:cNvPr id="481" name="Google Shape;481;p3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82" name="Google Shape;482;p3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83" name="Google Shape;483;p36"/>
          <p:cNvSpPr txBox="1"/>
          <p:nvPr/>
        </p:nvSpPr>
        <p:spPr>
          <a:xfrm>
            <a:off x="273975" y="1254876"/>
            <a:ext cx="8595300" cy="2585700"/>
          </a:xfrm>
          <a:prstGeom prst="rect">
            <a:avLst/>
          </a:prstGeom>
          <a:noFill/>
          <a:ln>
            <a:noFill/>
          </a:ln>
        </p:spPr>
        <p:txBody>
          <a:bodyPr spcFirstLastPara="1" wrap="square" lIns="2926075" tIns="0" rIns="457200" bIns="457200" anchor="t" anchorCtr="0">
            <a:noAutofit/>
          </a:bodyPr>
          <a:lstStyle/>
          <a:p>
            <a:pPr marL="0" lvl="0" indent="0" algn="l" rtl="0">
              <a:spcBef>
                <a:spcPts val="0"/>
              </a:spcBef>
              <a:spcAft>
                <a:spcPts val="0"/>
              </a:spcAft>
              <a:buNone/>
            </a:pPr>
            <a:endParaRPr sz="2400">
              <a:latin typeface="Roboto"/>
              <a:ea typeface="Roboto"/>
              <a:cs typeface="Roboto"/>
              <a:sym typeface="Roboto"/>
            </a:endParaRPr>
          </a:p>
        </p:txBody>
      </p:sp>
      <p:sp>
        <p:nvSpPr>
          <p:cNvPr id="484" name="Google Shape;484;p36"/>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txBox="1"/>
          <p:nvPr/>
        </p:nvSpPr>
        <p:spPr>
          <a:xfrm>
            <a:off x="-15887" y="1331875"/>
            <a:ext cx="9263700" cy="2839500"/>
          </a:xfrm>
          <a:prstGeom prst="rect">
            <a:avLst/>
          </a:prstGeom>
          <a:noFill/>
          <a:ln>
            <a:noFill/>
          </a:ln>
        </p:spPr>
        <p:txBody>
          <a:bodyPr spcFirstLastPara="1" wrap="square" lIns="2103100" tIns="0" rIns="2103100" bIns="457200"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sp>
        <p:nvSpPr>
          <p:cNvPr id="486" name="Google Shape;486;p36"/>
          <p:cNvSpPr/>
          <p:nvPr/>
        </p:nvSpPr>
        <p:spPr>
          <a:xfrm rot="10800000" flipH="1">
            <a:off x="688800" y="692100"/>
            <a:ext cx="7766400" cy="3759300"/>
          </a:xfrm>
          <a:prstGeom prst="bracePair">
            <a:avLst/>
          </a:prstGeom>
          <a:noFill/>
          <a:ln w="76200" cap="flat" cmpd="sng">
            <a:solidFill>
              <a:srgbClr val="6CC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Zoom Breakout Room with Instructions">
  <p:cSld name="CUSTOM_2_3_1_1_1_1_1_2_1_2_1_1_1_1_2_1">
    <p:spTree>
      <p:nvGrpSpPr>
        <p:cNvPr id="1" name="Shape 487"/>
        <p:cNvGrpSpPr/>
        <p:nvPr/>
      </p:nvGrpSpPr>
      <p:grpSpPr>
        <a:xfrm>
          <a:off x="0" y="0"/>
          <a:ext cx="0" cy="0"/>
          <a:chOff x="0" y="0"/>
          <a:chExt cx="0" cy="0"/>
        </a:xfrm>
      </p:grpSpPr>
      <p:pic>
        <p:nvPicPr>
          <p:cNvPr id="488" name="Google Shape;488;p3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489" name="Google Shape;489;p3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0" name="Google Shape;490;p3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91" name="Google Shape;491;p37"/>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3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494" name="Google Shape;494;p3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5" name="Google Shape;495;p37"/>
          <p:cNvSpPr txBox="1">
            <a:spLocks noGrp="1"/>
          </p:cNvSpPr>
          <p:nvPr>
            <p:ph type="title" idx="2"/>
          </p:nvPr>
        </p:nvSpPr>
        <p:spPr>
          <a:xfrm>
            <a:off x="273975" y="1407263"/>
            <a:ext cx="8595300" cy="2400000"/>
          </a:xfrm>
          <a:prstGeom prst="rect">
            <a:avLst/>
          </a:prstGeom>
          <a:noFill/>
          <a:ln>
            <a:noFill/>
          </a:ln>
        </p:spPr>
        <p:txBody>
          <a:bodyPr spcFirstLastPara="1" wrap="square" lIns="43891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6" name="Google Shape;496;p37"/>
          <p:cNvSpPr txBox="1"/>
          <p:nvPr/>
        </p:nvSpPr>
        <p:spPr>
          <a:xfrm>
            <a:off x="274325" y="904500"/>
            <a:ext cx="8595300" cy="392700"/>
          </a:xfrm>
          <a:prstGeom prst="rect">
            <a:avLst/>
          </a:prstGeom>
          <a:noFill/>
          <a:ln>
            <a:noFill/>
          </a:ln>
        </p:spPr>
        <p:txBody>
          <a:bodyPr spcFirstLastPara="1" wrap="square" lIns="4389100" tIns="91425" rIns="91425" bIns="91425" anchor="t" anchorCtr="0">
            <a:noAutofit/>
          </a:bodyPr>
          <a:lstStyle/>
          <a:p>
            <a:pPr marL="0" lvl="0" indent="0" algn="l" rtl="0">
              <a:spcBef>
                <a:spcPts val="0"/>
              </a:spcBef>
              <a:spcAft>
                <a:spcPts val="0"/>
              </a:spcAft>
              <a:buNone/>
            </a:pPr>
            <a:r>
              <a:rPr lang="en" sz="2000" b="1">
                <a:latin typeface="Roboto"/>
                <a:ea typeface="Roboto"/>
                <a:cs typeface="Roboto"/>
                <a:sym typeface="Roboto"/>
              </a:rPr>
              <a:t>Zoom Breakout Room Activity:</a:t>
            </a:r>
            <a:endParaRPr sz="2000" b="1">
              <a:latin typeface="Roboto"/>
              <a:ea typeface="Roboto"/>
              <a:cs typeface="Roboto"/>
              <a:sym typeface="Roboto"/>
            </a:endParaRPr>
          </a:p>
        </p:txBody>
      </p:sp>
      <p:sp>
        <p:nvSpPr>
          <p:cNvPr id="497" name="Google Shape;497;p37"/>
          <p:cNvSpPr/>
          <p:nvPr/>
        </p:nvSpPr>
        <p:spPr>
          <a:xfrm>
            <a:off x="454000" y="94860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498" name="Google Shape;498;p37"/>
          <p:cNvSpPr/>
          <p:nvPr/>
        </p:nvSpPr>
        <p:spPr>
          <a:xfrm>
            <a:off x="532889" y="100382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499" name="Google Shape;499;p37"/>
          <p:cNvSpPr/>
          <p:nvPr/>
        </p:nvSpPr>
        <p:spPr>
          <a:xfrm>
            <a:off x="454000" y="124553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0" name="Google Shape;500;p37"/>
          <p:cNvPicPr preferRelativeResize="0"/>
          <p:nvPr/>
        </p:nvPicPr>
        <p:blipFill rotWithShape="1">
          <a:blip r:embed="rId4">
            <a:alphaModFix/>
          </a:blip>
          <a:srcRect l="2262" r="2272"/>
          <a:stretch/>
        </p:blipFill>
        <p:spPr>
          <a:xfrm>
            <a:off x="641400" y="1341675"/>
            <a:ext cx="560101" cy="586693"/>
          </a:xfrm>
          <a:prstGeom prst="rect">
            <a:avLst/>
          </a:prstGeom>
          <a:noFill/>
          <a:ln>
            <a:noFill/>
          </a:ln>
          <a:effectLst>
            <a:outerShdw blurRad="57150" dist="19050" dir="5400000" algn="bl" rotWithShape="0">
              <a:srgbClr val="000000">
                <a:alpha val="50000"/>
              </a:srgbClr>
            </a:outerShdw>
          </a:effectLst>
        </p:spPr>
      </p:pic>
      <p:sp>
        <p:nvSpPr>
          <p:cNvPr id="501" name="Google Shape;501;p37"/>
          <p:cNvSpPr txBox="1"/>
          <p:nvPr/>
        </p:nvSpPr>
        <p:spPr>
          <a:xfrm>
            <a:off x="1201500" y="137332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502" name="Google Shape;502;p37"/>
          <p:cNvCxnSpPr/>
          <p:nvPr/>
        </p:nvCxnSpPr>
        <p:spPr>
          <a:xfrm>
            <a:off x="461900" y="2116222"/>
            <a:ext cx="3968400" cy="0"/>
          </a:xfrm>
          <a:prstGeom prst="straightConnector1">
            <a:avLst/>
          </a:prstGeom>
          <a:noFill/>
          <a:ln w="9525" cap="flat" cmpd="sng">
            <a:solidFill>
              <a:srgbClr val="78909C"/>
            </a:solidFill>
            <a:prstDash val="solid"/>
            <a:round/>
            <a:headEnd type="none" w="med" len="med"/>
            <a:tailEnd type="none" w="med" len="med"/>
          </a:ln>
        </p:spPr>
      </p:cxnSp>
      <p:sp>
        <p:nvSpPr>
          <p:cNvPr id="503" name="Google Shape;503;p37"/>
          <p:cNvSpPr/>
          <p:nvPr/>
        </p:nvSpPr>
        <p:spPr>
          <a:xfrm>
            <a:off x="3065421" y="221878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504" name="Google Shape;504;p37"/>
          <p:cNvSpPr/>
          <p:nvPr/>
        </p:nvSpPr>
        <p:spPr>
          <a:xfrm>
            <a:off x="3699200" y="221878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505" name="Google Shape;505;p37"/>
          <p:cNvSpPr/>
          <p:nvPr/>
        </p:nvSpPr>
        <p:spPr>
          <a:xfrm>
            <a:off x="2739973" y="221878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_2">
    <p:spTree>
      <p:nvGrpSpPr>
        <p:cNvPr id="1" name="Shape 506"/>
        <p:cNvGrpSpPr/>
        <p:nvPr/>
      </p:nvGrpSpPr>
      <p:grpSpPr>
        <a:xfrm>
          <a:off x="0" y="0"/>
          <a:ext cx="0" cy="0"/>
          <a:chOff x="0" y="0"/>
          <a:chExt cx="0" cy="0"/>
        </a:xfrm>
      </p:grpSpPr>
      <p:pic>
        <p:nvPicPr>
          <p:cNvPr id="507" name="Google Shape;507;p38"/>
          <p:cNvPicPr preferRelativeResize="0"/>
          <p:nvPr/>
        </p:nvPicPr>
        <p:blipFill rotWithShape="1">
          <a:blip r:embed="rId2">
            <a:alphaModFix/>
          </a:blip>
          <a:srcRect t="59" b="59"/>
          <a:stretch/>
        </p:blipFill>
        <p:spPr>
          <a:xfrm>
            <a:off x="274320" y="274881"/>
            <a:ext cx="8595363" cy="4593742"/>
          </a:xfrm>
          <a:prstGeom prst="rect">
            <a:avLst/>
          </a:prstGeom>
          <a:noFill/>
          <a:ln>
            <a:noFill/>
          </a:ln>
        </p:spPr>
      </p:pic>
      <p:sp>
        <p:nvSpPr>
          <p:cNvPr id="508" name="Google Shape;508;p3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3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38"/>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marR="0" lvl="0" indent="0" algn="r" rtl="0">
              <a:lnSpc>
                <a:spcPct val="100000"/>
              </a:lnSpc>
              <a:spcBef>
                <a:spcPts val="0"/>
              </a:spcBef>
              <a:spcAft>
                <a:spcPts val="0"/>
              </a:spcAft>
              <a:buClr>
                <a:srgbClr val="000000"/>
              </a:buClr>
              <a:buSzPts val="2700"/>
              <a:buFont typeface="Arial"/>
              <a:buNone/>
            </a:pPr>
            <a:r>
              <a:rPr lang="en" sz="2700" b="0" i="0" u="none" strike="noStrike" cap="none">
                <a:solidFill>
                  <a:srgbClr val="FFFFFF"/>
                </a:solidFill>
                <a:latin typeface="Roboto Light"/>
                <a:ea typeface="Roboto Light"/>
                <a:cs typeface="Roboto Light"/>
                <a:sym typeface="Roboto Light"/>
              </a:rPr>
              <a:t>Instructor Demonstration</a:t>
            </a:r>
            <a:endParaRPr sz="2700" b="0" i="0" u="none" strike="noStrike" cap="none">
              <a:solidFill>
                <a:srgbClr val="FFFFFF"/>
              </a:solidFill>
              <a:latin typeface="Roboto Light"/>
              <a:ea typeface="Roboto Light"/>
              <a:cs typeface="Roboto Light"/>
              <a:sym typeface="Roboto Light"/>
            </a:endParaRPr>
          </a:p>
        </p:txBody>
      </p:sp>
      <p:sp>
        <p:nvSpPr>
          <p:cNvPr id="511" name="Google Shape;511;p3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algn="l" rtl="0">
              <a:lnSpc>
                <a:spcPct val="115000"/>
              </a:lnSpc>
              <a:spcBef>
                <a:spcPts val="0"/>
              </a:spcBef>
              <a:spcAft>
                <a:spcPts val="0"/>
              </a:spcAft>
              <a:buSzPts val="1800"/>
              <a:buNone/>
              <a:defRPr sz="700"/>
            </a:lvl1pPr>
            <a:lvl2pPr lvl="1" algn="l" rtl="0">
              <a:lnSpc>
                <a:spcPct val="115000"/>
              </a:lnSpc>
              <a:spcBef>
                <a:spcPts val="1600"/>
              </a:spcBef>
              <a:spcAft>
                <a:spcPts val="0"/>
              </a:spcAft>
              <a:buSzPts val="1400"/>
              <a:buNone/>
              <a:defRPr/>
            </a:lvl2pPr>
            <a:lvl3pPr lvl="2" algn="l" rtl="0">
              <a:lnSpc>
                <a:spcPct val="115000"/>
              </a:lnSpc>
              <a:spcBef>
                <a:spcPts val="1600"/>
              </a:spcBef>
              <a:spcAft>
                <a:spcPts val="0"/>
              </a:spcAft>
              <a:buSzPts val="1400"/>
              <a:buNone/>
              <a:defRPr/>
            </a:lvl3pPr>
            <a:lvl4pPr lvl="3" algn="l" rtl="0">
              <a:lnSpc>
                <a:spcPct val="115000"/>
              </a:lnSpc>
              <a:spcBef>
                <a:spcPts val="1600"/>
              </a:spcBef>
              <a:spcAft>
                <a:spcPts val="0"/>
              </a:spcAft>
              <a:buSzPts val="1400"/>
              <a:buNone/>
              <a:defRPr/>
            </a:lvl4pPr>
            <a:lvl5pPr lvl="4" algn="l" rtl="0">
              <a:lnSpc>
                <a:spcPct val="115000"/>
              </a:lnSpc>
              <a:spcBef>
                <a:spcPts val="1600"/>
              </a:spcBef>
              <a:spcAft>
                <a:spcPts val="0"/>
              </a:spcAft>
              <a:buSzPts val="1400"/>
              <a:buNone/>
              <a:defRPr/>
            </a:lvl5pPr>
            <a:lvl6pPr lvl="5" algn="l" rtl="0">
              <a:lnSpc>
                <a:spcPct val="115000"/>
              </a:lnSpc>
              <a:spcBef>
                <a:spcPts val="1600"/>
              </a:spcBef>
              <a:spcAft>
                <a:spcPts val="0"/>
              </a:spcAft>
              <a:buSzPts val="1400"/>
              <a:buNone/>
              <a:defRPr/>
            </a:lvl6pPr>
            <a:lvl7pPr lvl="6" algn="l" rtl="0">
              <a:lnSpc>
                <a:spcPct val="115000"/>
              </a:lnSpc>
              <a:spcBef>
                <a:spcPts val="1600"/>
              </a:spcBef>
              <a:spcAft>
                <a:spcPts val="0"/>
              </a:spcAft>
              <a:buSzPts val="1400"/>
              <a:buNone/>
              <a:defRPr/>
            </a:lvl7pPr>
            <a:lvl8pPr lvl="7" algn="l" rtl="0">
              <a:lnSpc>
                <a:spcPct val="115000"/>
              </a:lnSpc>
              <a:spcBef>
                <a:spcPts val="1600"/>
              </a:spcBef>
              <a:spcAft>
                <a:spcPts val="0"/>
              </a:spcAft>
              <a:buSzPts val="1400"/>
              <a:buNone/>
              <a:defRPr/>
            </a:lvl8pPr>
            <a:lvl9pPr lvl="8" algn="l" rtl="0">
              <a:lnSpc>
                <a:spcPct val="115000"/>
              </a:lnSpc>
              <a:spcBef>
                <a:spcPts val="1600"/>
              </a:spcBef>
              <a:spcAft>
                <a:spcPts val="1600"/>
              </a:spcAft>
              <a:buSzPts val="1400"/>
              <a:buNone/>
              <a:defRPr/>
            </a:lvl9pPr>
          </a:lstStyle>
          <a:p>
            <a:endParaRPr/>
          </a:p>
        </p:txBody>
      </p:sp>
      <p:pic>
        <p:nvPicPr>
          <p:cNvPr id="512" name="Google Shape;512;p38"/>
          <p:cNvPicPr preferRelativeResize="0"/>
          <p:nvPr/>
        </p:nvPicPr>
        <p:blipFill rotWithShape="1">
          <a:blip r:embed="rId3">
            <a:alphaModFix/>
          </a:blip>
          <a:srcRect/>
          <a:stretch/>
        </p:blipFill>
        <p:spPr>
          <a:xfrm>
            <a:off x="409963" y="-228600"/>
            <a:ext cx="8535269" cy="4064424"/>
          </a:xfrm>
          <a:prstGeom prst="rect">
            <a:avLst/>
          </a:prstGeom>
          <a:noFill/>
          <a:ln>
            <a:noFill/>
          </a:ln>
        </p:spPr>
      </p:pic>
      <p:sp>
        <p:nvSpPr>
          <p:cNvPr id="513" name="Google Shape;513;p38"/>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lnSpc>
                <a:spcPct val="100000"/>
              </a:lnSpc>
              <a:spcBef>
                <a:spcPts val="0"/>
              </a:spcBef>
              <a:spcAft>
                <a:spcPts val="0"/>
              </a:spcAft>
              <a:buSzPts val="2800"/>
              <a:buNone/>
              <a:defRPr sz="1800">
                <a:solidFill>
                  <a:srgbClr val="FFFFFF"/>
                </a:solidFill>
                <a:latin typeface="Roboto"/>
                <a:ea typeface="Roboto"/>
                <a:cs typeface="Roboto"/>
                <a:sym typeface="Roboto"/>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40. Bullets 1–7 (Blue)">
  <p:cSld name="CUSTOM_2_7_1_3_1_1_1_2_1_1_1">
    <p:spTree>
      <p:nvGrpSpPr>
        <p:cNvPr id="1" name="Shape 514"/>
        <p:cNvGrpSpPr/>
        <p:nvPr/>
      </p:nvGrpSpPr>
      <p:grpSpPr>
        <a:xfrm>
          <a:off x="0" y="0"/>
          <a:ext cx="0" cy="0"/>
          <a:chOff x="0" y="0"/>
          <a:chExt cx="0" cy="0"/>
        </a:xfrm>
      </p:grpSpPr>
      <p:sp>
        <p:nvSpPr>
          <p:cNvPr id="515" name="Google Shape;515;p39"/>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8" name="Google Shape;518;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9" name="Google Shape;51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0" name="Google Shape;52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39"/>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2" name="Google Shape;522;p39"/>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39"/>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9"/>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39"/>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39"/>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9"/>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9"/>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4" name="Google Shape;534;p39"/>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535" name="Google Shape;535;p39"/>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536" name="Google Shape;536;p39"/>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537" name="Google Shape;537;p39"/>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538" name="Google Shape;538;p39"/>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539" name="Google Shape;539;p39"/>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540" name="Google Shape;540;p39"/>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2. Activity 1">
  <p:cSld name="CUSTOM_2_3_1_1_1_1_1_2_1_2_1_1_1_1_3">
    <p:spTree>
      <p:nvGrpSpPr>
        <p:cNvPr id="1" name="Shape 541"/>
        <p:cNvGrpSpPr/>
        <p:nvPr/>
      </p:nvGrpSpPr>
      <p:grpSpPr>
        <a:xfrm>
          <a:off x="0" y="0"/>
          <a:ext cx="0" cy="0"/>
          <a:chOff x="0" y="0"/>
          <a:chExt cx="0" cy="0"/>
        </a:xfrm>
      </p:grpSpPr>
      <p:pic>
        <p:nvPicPr>
          <p:cNvPr id="542" name="Google Shape;542;p4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543" name="Google Shape;543;p4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4" name="Google Shape;544;p40"/>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545" name="Google Shape;545;p40"/>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7" name="Google Shape;547;p40"/>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548" name="Google Shape;548;p4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549" name="Google Shape;549;p4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40"/>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ext Only 1">
  <p:cSld name="CUSTOM_2_7_2_1">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 name="Google Shape;27;p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 name="Google Shape;28;p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29;p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 name="Google Shape;30;p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 name="Google Shape;31;p5"/>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Call Attention Slide">
  <p:cSld name="CUSTOM_2_3_1_1_3_1_1_2_1_1">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4" name="Google Shape;34;p6"/>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5" name="Google Shape;35;p6"/>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36" name="Google Shape;36;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Instructor Demonstration">
  <p:cSld name="CUSTOM_2_3_1_1_1_1_1_2_1_2_1_2_1">
    <p:spTree>
      <p:nvGrpSpPr>
        <p:cNvPr id="1" name="Shape 37"/>
        <p:cNvGrpSpPr/>
        <p:nvPr/>
      </p:nvGrpSpPr>
      <p:grpSpPr>
        <a:xfrm>
          <a:off x="0" y="0"/>
          <a:ext cx="0" cy="0"/>
          <a:chOff x="0" y="0"/>
          <a:chExt cx="0" cy="0"/>
        </a:xfrm>
      </p:grpSpPr>
      <p:pic>
        <p:nvPicPr>
          <p:cNvPr id="38" name="Google Shape;38;p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9" name="Google Shape;39;p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42" name="Google Shape;42;p7"/>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43" name="Google Shape;43;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4" name="Google Shape;44;p7"/>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45" name="Google Shape;45;p7"/>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2. Activity">
  <p:cSld name="CUSTOM_2_3_1_1_1_1_1_2_1_2_1_1_1_1_1">
    <p:spTree>
      <p:nvGrpSpPr>
        <p:cNvPr id="1" name="Shape 46"/>
        <p:cNvGrpSpPr/>
        <p:nvPr/>
      </p:nvGrpSpPr>
      <p:grpSpPr>
        <a:xfrm>
          <a:off x="0" y="0"/>
          <a:ext cx="0" cy="0"/>
          <a:chOff x="0" y="0"/>
          <a:chExt cx="0" cy="0"/>
        </a:xfrm>
      </p:grpSpPr>
      <p:pic>
        <p:nvPicPr>
          <p:cNvPr id="47" name="Google Shape;47;p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48" name="Google Shape;48;p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50" name="Google Shape;50;p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 name="Google Shape;51;p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 name="Google Shape;52;p8"/>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53" name="Google Shape;53;p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54" name="Google Shape;54;p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 name="Google Shape;55;p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 Challenge">
  <p:cSld name="CUSTOM_2_3_1_1_1_1_1_2_1_2_1_1_4">
    <p:spTree>
      <p:nvGrpSpPr>
        <p:cNvPr id="1" name="Shape 56"/>
        <p:cNvGrpSpPr/>
        <p:nvPr/>
      </p:nvGrpSpPr>
      <p:grpSpPr>
        <a:xfrm>
          <a:off x="0" y="0"/>
          <a:ext cx="0" cy="0"/>
          <a:chOff x="0" y="0"/>
          <a:chExt cx="0" cy="0"/>
        </a:xfrm>
      </p:grpSpPr>
      <p:pic>
        <p:nvPicPr>
          <p:cNvPr id="57" name="Google Shape;57;p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58" name="Google Shape;58;p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60" name="Google Shape;60;p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
        <p:nvSpPr>
          <p:cNvPr id="61" name="Google Shape;61;p9"/>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9"/>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64" name="Google Shape;64;p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 name="Google Shape;65;p9"/>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8. Homework">
  <p:cSld name="CUSTOM_2_3_1_1_1_1_1_2_1_2_1_1_3_1">
    <p:spTree>
      <p:nvGrpSpPr>
        <p:cNvPr id="1" name="Shape 66"/>
        <p:cNvGrpSpPr/>
        <p:nvPr/>
      </p:nvGrpSpPr>
      <p:grpSpPr>
        <a:xfrm>
          <a:off x="0" y="0"/>
          <a:ext cx="0" cy="0"/>
          <a:chOff x="0" y="0"/>
          <a:chExt cx="0" cy="0"/>
        </a:xfrm>
      </p:grpSpPr>
      <p:pic>
        <p:nvPicPr>
          <p:cNvPr id="67" name="Google Shape;67;p1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68" name="Google Shape;68;p1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69;p10"/>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70" name="Google Shape;70;p1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oogle Shape;71;p1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72" name="Google Shape;72;p10"/>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 name="Google Shape;73;p1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74" name="Google Shape;74;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 name="Google Shape;75;p10"/>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Week: Pandas</a:t>
            </a:r>
            <a:endParaRPr/>
          </a:p>
        </p:txBody>
      </p:sp>
      <p:sp>
        <p:nvSpPr>
          <p:cNvPr id="556" name="Google Shape;556;p4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557" name="Google Shape;557;p41"/>
          <p:cNvSpPr/>
          <p:nvPr/>
        </p:nvSpPr>
        <p:spPr>
          <a:xfrm>
            <a:off x="3859175" y="1581150"/>
            <a:ext cx="1425600" cy="3936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Module 4</a:t>
            </a:r>
            <a:endParaRPr sz="1800">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5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35" name="Google Shape;635;p50"/>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 Cleaning Data </a:t>
            </a:r>
            <a:endParaRPr sz="2400">
              <a:latin typeface="Roboto Medium"/>
              <a:ea typeface="Roboto Medium"/>
              <a:cs typeface="Roboto Medium"/>
              <a:sym typeface="Roboto Medium"/>
            </a:endParaRPr>
          </a:p>
          <a:p>
            <a:pPr marL="0" lvl="0" indent="0" algn="l" rtl="0">
              <a:spcBef>
                <a:spcPts val="0"/>
              </a:spcBef>
              <a:spcAft>
                <a:spcPts val="0"/>
              </a:spcAft>
              <a:buNone/>
            </a:pPr>
            <a:endParaRPr sz="2400">
              <a:latin typeface="Roboto Medium"/>
              <a:ea typeface="Roboto Medium"/>
              <a:cs typeface="Roboto Medium"/>
              <a:sym typeface="Roboto Medium"/>
            </a:endParaRPr>
          </a:p>
          <a:p>
            <a:pPr marL="0" lvl="0" indent="0" algn="l" rtl="0">
              <a:spcBef>
                <a:spcPts val="0"/>
              </a:spcBef>
              <a:spcAft>
                <a:spcPts val="0"/>
              </a:spcAft>
              <a:buNone/>
            </a:pPr>
            <a:endParaRPr sz="2400">
              <a:latin typeface="Roboto Medium"/>
              <a:ea typeface="Roboto Medium"/>
              <a:cs typeface="Roboto Medium"/>
              <a:sym typeface="Roboto Medium"/>
            </a:endParaRPr>
          </a:p>
        </p:txBody>
      </p:sp>
      <p:sp>
        <p:nvSpPr>
          <p:cNvPr id="636" name="Google Shape;636;p50"/>
          <p:cNvSpPr txBox="1"/>
          <p:nvPr/>
        </p:nvSpPr>
        <p:spPr>
          <a:xfrm>
            <a:off x="3763200" y="1420650"/>
            <a:ext cx="5190600" cy="48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37" name="Google Shape;637;p50"/>
          <p:cNvPicPr preferRelativeResize="0"/>
          <p:nvPr/>
        </p:nvPicPr>
        <p:blipFill rotWithShape="1">
          <a:blip r:embed="rId3">
            <a:alphaModFix/>
          </a:blip>
          <a:srcRect/>
          <a:stretch/>
        </p:blipFill>
        <p:spPr>
          <a:xfrm>
            <a:off x="1443300" y="1420650"/>
            <a:ext cx="6868615" cy="3408500"/>
          </a:xfrm>
          <a:prstGeom prst="rect">
            <a:avLst/>
          </a:prstGeom>
          <a:noFill/>
          <a:ln>
            <a:noFill/>
          </a:ln>
        </p:spPr>
      </p:pic>
      <p:sp>
        <p:nvSpPr>
          <p:cNvPr id="638" name="Google Shape;638;p50"/>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800">
                <a:solidFill>
                  <a:srgbClr val="FFFFFF"/>
                </a:solidFill>
                <a:highlight>
                  <a:srgbClr val="000000"/>
                </a:highlight>
                <a:latin typeface="Inconsolata"/>
                <a:ea typeface="Inconsolata"/>
                <a:cs typeface="Inconsolata"/>
                <a:sym typeface="Inconsolata"/>
              </a:rPr>
              <a:t>count()  </a:t>
            </a:r>
            <a:endParaRPr sz="1800">
              <a:solidFill>
                <a:srgbClr val="FFFFFF"/>
              </a:solidFill>
              <a:highlight>
                <a:srgbClr val="00000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rgbClr val="FFFFFF"/>
                </a:solidFill>
                <a:highlight>
                  <a:srgbClr val="000000"/>
                </a:highlight>
                <a:latin typeface="Inconsolata"/>
                <a:ea typeface="Inconsolata"/>
                <a:cs typeface="Inconsolata"/>
                <a:sym typeface="Inconsolata"/>
              </a:rPr>
              <a:t>&lt;DataFrame&gt;.dropna(how=’any’)</a:t>
            </a:r>
            <a:endParaRPr sz="1800">
              <a:solidFill>
                <a:srgbClr val="FFFFFF"/>
              </a:solidFill>
              <a:highlight>
                <a:srgbClr val="000000"/>
              </a:highlight>
              <a:latin typeface="Inconsolata"/>
              <a:ea typeface="Inconsolata"/>
              <a:cs typeface="Inconsolata"/>
              <a:sym typeface="Inconsolat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5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44" name="Google Shape;644;p51"/>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 Cleaning Data </a:t>
            </a:r>
            <a:endParaRPr sz="2400">
              <a:latin typeface="Roboto Medium"/>
              <a:ea typeface="Roboto Medium"/>
              <a:cs typeface="Roboto Medium"/>
              <a:sym typeface="Roboto Medium"/>
            </a:endParaRPr>
          </a:p>
          <a:p>
            <a:pPr marL="0" lvl="0" indent="0" algn="l" rtl="0">
              <a:spcBef>
                <a:spcPts val="0"/>
              </a:spcBef>
              <a:spcAft>
                <a:spcPts val="0"/>
              </a:spcAft>
              <a:buNone/>
            </a:pPr>
            <a:endParaRPr sz="2400">
              <a:latin typeface="Roboto Medium"/>
              <a:ea typeface="Roboto Medium"/>
              <a:cs typeface="Roboto Medium"/>
              <a:sym typeface="Roboto Medium"/>
            </a:endParaRPr>
          </a:p>
          <a:p>
            <a:pPr marL="0" lvl="0" indent="0" algn="l" rtl="0">
              <a:spcBef>
                <a:spcPts val="0"/>
              </a:spcBef>
              <a:spcAft>
                <a:spcPts val="0"/>
              </a:spcAft>
              <a:buNone/>
            </a:pPr>
            <a:endParaRPr sz="2400">
              <a:latin typeface="Roboto Medium"/>
              <a:ea typeface="Roboto Medium"/>
              <a:cs typeface="Roboto Medium"/>
              <a:sym typeface="Roboto Medium"/>
            </a:endParaRPr>
          </a:p>
        </p:txBody>
      </p:sp>
      <p:pic>
        <p:nvPicPr>
          <p:cNvPr id="645" name="Google Shape;645;p51"/>
          <p:cNvPicPr preferRelativeResize="0"/>
          <p:nvPr/>
        </p:nvPicPr>
        <p:blipFill rotWithShape="1">
          <a:blip r:embed="rId3">
            <a:alphaModFix/>
          </a:blip>
          <a:srcRect/>
          <a:stretch/>
        </p:blipFill>
        <p:spPr>
          <a:xfrm>
            <a:off x="152325" y="1471363"/>
            <a:ext cx="8839351" cy="1295200"/>
          </a:xfrm>
          <a:prstGeom prst="rect">
            <a:avLst/>
          </a:prstGeom>
          <a:noFill/>
          <a:ln>
            <a:noFill/>
          </a:ln>
        </p:spPr>
      </p:pic>
      <p:pic>
        <p:nvPicPr>
          <p:cNvPr id="646" name="Google Shape;646;p51"/>
          <p:cNvPicPr preferRelativeResize="0"/>
          <p:nvPr/>
        </p:nvPicPr>
        <p:blipFill rotWithShape="1">
          <a:blip r:embed="rId4">
            <a:alphaModFix/>
          </a:blip>
          <a:srcRect/>
          <a:stretch/>
        </p:blipFill>
        <p:spPr>
          <a:xfrm>
            <a:off x="152400" y="2829350"/>
            <a:ext cx="8892600" cy="1862300"/>
          </a:xfrm>
          <a:prstGeom prst="rect">
            <a:avLst/>
          </a:prstGeom>
          <a:noFill/>
          <a:ln>
            <a:noFill/>
          </a:ln>
        </p:spPr>
      </p:pic>
      <p:sp>
        <p:nvSpPr>
          <p:cNvPr id="647" name="Google Shape;647;p51"/>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800">
                <a:solidFill>
                  <a:srgbClr val="FFFFFF"/>
                </a:solidFill>
                <a:highlight>
                  <a:srgbClr val="000000"/>
                </a:highlight>
                <a:latin typeface="Inconsolata"/>
                <a:ea typeface="Inconsolata"/>
                <a:cs typeface="Inconsolata"/>
                <a:sym typeface="Inconsolata"/>
              </a:rPr>
              <a:t>value_counts()  </a:t>
            </a:r>
            <a:endParaRPr sz="1800">
              <a:solidFill>
                <a:srgbClr val="FFFFFF"/>
              </a:solidFill>
              <a:highlight>
                <a:srgbClr val="00000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rgbClr val="FFFFFF"/>
                </a:solidFill>
                <a:highlight>
                  <a:srgbClr val="000000"/>
                </a:highlight>
                <a:latin typeface="Inconsolata"/>
                <a:ea typeface="Inconsolata"/>
                <a:cs typeface="Inconsolata"/>
                <a:sym typeface="Inconsolata"/>
              </a:rPr>
              <a:t>replace()</a:t>
            </a:r>
            <a:endParaRPr sz="1800">
              <a:solidFill>
                <a:srgbClr val="FFFFFF"/>
              </a:solidFill>
              <a:highlight>
                <a:srgbClr val="000000"/>
              </a:highlight>
              <a:latin typeface="Inconsolata"/>
              <a:ea typeface="Inconsolata"/>
              <a:cs typeface="Inconsolata"/>
              <a:sym typeface="Inconsolat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53" name="Google Shape;653;p5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 Cleaning Data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graphicFrame>
        <p:nvGraphicFramePr>
          <p:cNvPr id="654" name="Google Shape;654;p52"/>
          <p:cNvGraphicFramePr/>
          <p:nvPr/>
        </p:nvGraphicFramePr>
        <p:xfrm>
          <a:off x="303100" y="739525"/>
          <a:ext cx="3000000" cy="3000000"/>
        </p:xfrm>
        <a:graphic>
          <a:graphicData uri="http://schemas.openxmlformats.org/drawingml/2006/table">
            <a:tbl>
              <a:tblPr>
                <a:noFill/>
                <a:tableStyleId>{8ED7FA9B-1D65-409B-9BC6-6C2B4F7C7FE9}</a:tableStyleId>
              </a:tblPr>
              <a:tblGrid>
                <a:gridCol w="2720650">
                  <a:extLst>
                    <a:ext uri="{9D8B030D-6E8A-4147-A177-3AD203B41FA5}">
                      <a16:colId xmlns:a16="http://schemas.microsoft.com/office/drawing/2014/main" val="20000"/>
                    </a:ext>
                  </a:extLst>
                </a:gridCol>
                <a:gridCol w="5817150">
                  <a:extLst>
                    <a:ext uri="{9D8B030D-6E8A-4147-A177-3AD203B41FA5}">
                      <a16:colId xmlns:a16="http://schemas.microsoft.com/office/drawing/2014/main" val="20001"/>
                    </a:ext>
                  </a:extLst>
                </a:gridCol>
              </a:tblGrid>
              <a:tr h="812875">
                <a:tc>
                  <a:txBody>
                    <a:bodyPr/>
                    <a:lstStyle/>
                    <a:p>
                      <a:pPr marL="0" lvl="0" indent="0" algn="r" rtl="0">
                        <a:spcBef>
                          <a:spcPts val="0"/>
                        </a:spcBef>
                        <a:spcAft>
                          <a:spcPts val="0"/>
                        </a:spcAft>
                        <a:buNone/>
                      </a:pPr>
                      <a:r>
                        <a:rPr lang="en" sz="2000">
                          <a:solidFill>
                            <a:srgbClr val="FFFFFF"/>
                          </a:solidFill>
                          <a:latin typeface="Inconsolata"/>
                          <a:ea typeface="Inconsolata"/>
                          <a:cs typeface="Inconsolata"/>
                          <a:sym typeface="Inconsolata"/>
                        </a:rPr>
                        <a:t>count()</a:t>
                      </a:r>
                      <a:endParaRPr sz="2000">
                        <a:solidFill>
                          <a:srgbClr val="FFFFFF"/>
                        </a:solidFill>
                        <a:latin typeface="Inconsolata"/>
                        <a:ea typeface="Inconsolata"/>
                        <a:cs typeface="Inconsolata"/>
                        <a:sym typeface="Inconsolata"/>
                      </a:endParaRPr>
                    </a:p>
                  </a:txBody>
                  <a:tcPr marL="182875" marR="182875" marT="137150" marB="137150">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To look for missing values, we use the </a:t>
                      </a:r>
                      <a:r>
                        <a:rPr lang="en" sz="1600">
                          <a:solidFill>
                            <a:srgbClr val="FFFFFF"/>
                          </a:solidFill>
                          <a:highlight>
                            <a:srgbClr val="000000"/>
                          </a:highlight>
                          <a:latin typeface="Inconsolata"/>
                          <a:ea typeface="Inconsolata"/>
                          <a:cs typeface="Inconsolata"/>
                          <a:sym typeface="Inconsolata"/>
                        </a:rPr>
                        <a:t>count()</a:t>
                      </a:r>
                      <a:r>
                        <a:rPr lang="en" sz="1600">
                          <a:latin typeface="Roboto"/>
                          <a:ea typeface="Roboto"/>
                          <a:cs typeface="Roboto"/>
                          <a:sym typeface="Roboto"/>
                        </a:rPr>
                        <a:t> method on the DataFrame.</a:t>
                      </a:r>
                      <a:endParaRPr sz="1600">
                        <a:latin typeface="Roboto"/>
                        <a:ea typeface="Roboto"/>
                        <a:cs typeface="Roboto"/>
                        <a:sym typeface="Roboto"/>
                      </a:endParaRPr>
                    </a:p>
                  </a:txBody>
                  <a:tcPr marL="182875" marR="182875" marT="137150" marB="137150"/>
                </a:tc>
                <a:extLst>
                  <a:ext uri="{0D108BD9-81ED-4DB2-BD59-A6C34878D82A}">
                    <a16:rowId xmlns:a16="http://schemas.microsoft.com/office/drawing/2014/main" val="10000"/>
                  </a:ext>
                </a:extLst>
              </a:tr>
              <a:tr h="814225">
                <a:tc>
                  <a:txBody>
                    <a:bodyPr/>
                    <a:lstStyle/>
                    <a:p>
                      <a:pPr marL="0" lvl="0" indent="0" algn="r" rtl="0">
                        <a:spcBef>
                          <a:spcPts val="0"/>
                        </a:spcBef>
                        <a:spcAft>
                          <a:spcPts val="0"/>
                        </a:spcAft>
                        <a:buNone/>
                      </a:pPr>
                      <a:r>
                        <a:rPr lang="en" sz="2000">
                          <a:solidFill>
                            <a:srgbClr val="FFFFFF"/>
                          </a:solidFill>
                          <a:latin typeface="Inconsolata"/>
                          <a:ea typeface="Inconsolata"/>
                          <a:cs typeface="Inconsolata"/>
                          <a:sym typeface="Inconsolata"/>
                        </a:rPr>
                        <a:t>dropna(how="any")</a:t>
                      </a:r>
                      <a:endParaRPr sz="2000">
                        <a:solidFill>
                          <a:srgbClr val="FFFFFF"/>
                        </a:solidFill>
                        <a:latin typeface="Inconsolata"/>
                        <a:ea typeface="Inconsolata"/>
                        <a:cs typeface="Inconsolata"/>
                        <a:sym typeface="Inconsolata"/>
                      </a:endParaRPr>
                    </a:p>
                  </a:txBody>
                  <a:tcPr marL="182875" marR="182875" marT="137150" marB="137150">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To drop rows with null values, we use </a:t>
                      </a:r>
                      <a:r>
                        <a:rPr lang="en" sz="1600">
                          <a:solidFill>
                            <a:srgbClr val="FFFFFF"/>
                          </a:solidFill>
                          <a:highlight>
                            <a:srgbClr val="000000"/>
                          </a:highlight>
                          <a:latin typeface="Inconsolata"/>
                          <a:ea typeface="Inconsolata"/>
                          <a:cs typeface="Inconsolata"/>
                          <a:sym typeface="Inconsolata"/>
                        </a:rPr>
                        <a:t>dropna(how="any")</a:t>
                      </a:r>
                      <a:r>
                        <a:rPr lang="en" sz="1600">
                          <a:latin typeface="Roboto"/>
                          <a:ea typeface="Roboto"/>
                          <a:cs typeface="Roboto"/>
                          <a:sym typeface="Roboto"/>
                        </a:rPr>
                        <a:t>, then verify the counts.</a:t>
                      </a:r>
                      <a:endParaRPr sz="1600">
                        <a:latin typeface="Roboto"/>
                        <a:ea typeface="Roboto"/>
                        <a:cs typeface="Roboto"/>
                        <a:sym typeface="Roboto"/>
                      </a:endParaRPr>
                    </a:p>
                  </a:txBody>
                  <a:tcPr marL="182875" marR="182875" marT="137150" marB="137150">
                    <a:solidFill>
                      <a:srgbClr val="00C8E9">
                        <a:alpha val="36870"/>
                      </a:srgbClr>
                    </a:solidFill>
                  </a:tcPr>
                </a:tc>
                <a:extLst>
                  <a:ext uri="{0D108BD9-81ED-4DB2-BD59-A6C34878D82A}">
                    <a16:rowId xmlns:a16="http://schemas.microsoft.com/office/drawing/2014/main" val="10001"/>
                  </a:ext>
                </a:extLst>
              </a:tr>
              <a:tr h="796200">
                <a:tc>
                  <a:txBody>
                    <a:bodyPr/>
                    <a:lstStyle/>
                    <a:p>
                      <a:pPr marL="0" lvl="0" indent="0" algn="r" rtl="0">
                        <a:spcBef>
                          <a:spcPts val="0"/>
                        </a:spcBef>
                        <a:spcAft>
                          <a:spcPts val="0"/>
                        </a:spcAft>
                        <a:buNone/>
                      </a:pPr>
                      <a:r>
                        <a:rPr lang="en" sz="2000">
                          <a:solidFill>
                            <a:srgbClr val="FFFFFF"/>
                          </a:solidFill>
                          <a:latin typeface="Inconsolata"/>
                          <a:ea typeface="Inconsolata"/>
                          <a:cs typeface="Inconsolata"/>
                          <a:sym typeface="Inconsolata"/>
                        </a:rPr>
                        <a:t>value_counts()</a:t>
                      </a:r>
                      <a:endParaRPr sz="2000">
                        <a:solidFill>
                          <a:srgbClr val="FFFFFF"/>
                        </a:solidFill>
                        <a:latin typeface="Inconsolata"/>
                        <a:ea typeface="Inconsolata"/>
                        <a:cs typeface="Inconsolata"/>
                        <a:sym typeface="Inconsolata"/>
                      </a:endParaRPr>
                    </a:p>
                  </a:txBody>
                  <a:tcPr marL="182875" marR="182875" marT="137150" marB="137150">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To look for any misspelled offenses and to find if similar offenses can be combined, we use </a:t>
                      </a:r>
                      <a:r>
                        <a:rPr lang="en" sz="1600">
                          <a:solidFill>
                            <a:srgbClr val="FFFFFF"/>
                          </a:solidFill>
                          <a:highlight>
                            <a:srgbClr val="000000"/>
                          </a:highlight>
                          <a:latin typeface="Inconsolata"/>
                          <a:ea typeface="Inconsolata"/>
                          <a:cs typeface="Inconsolata"/>
                          <a:sym typeface="Inconsolata"/>
                        </a:rPr>
                        <a:t>value_counts()</a:t>
                      </a:r>
                      <a:r>
                        <a:rPr lang="en" sz="1600">
                          <a:latin typeface="Roboto"/>
                          <a:ea typeface="Roboto"/>
                          <a:cs typeface="Roboto"/>
                          <a:sym typeface="Roboto"/>
                        </a:rPr>
                        <a:t> on the </a:t>
                      </a:r>
                      <a:r>
                        <a:rPr lang="en" sz="1600">
                          <a:highlight>
                            <a:srgbClr val="D9D9D9"/>
                          </a:highlight>
                          <a:latin typeface="Inconsolata"/>
                          <a:ea typeface="Inconsolata"/>
                          <a:cs typeface="Inconsolata"/>
                          <a:sym typeface="Inconsolata"/>
                        </a:rPr>
                        <a:t>Offense Type</a:t>
                      </a:r>
                      <a:r>
                        <a:rPr lang="en" sz="1600">
                          <a:latin typeface="Roboto"/>
                          <a:ea typeface="Roboto"/>
                          <a:cs typeface="Roboto"/>
                          <a:sym typeface="Roboto"/>
                        </a:rPr>
                        <a:t> column. </a:t>
                      </a:r>
                      <a:endParaRPr sz="1600">
                        <a:latin typeface="Roboto"/>
                        <a:ea typeface="Roboto"/>
                        <a:cs typeface="Roboto"/>
                        <a:sym typeface="Roboto"/>
                      </a:endParaRPr>
                    </a:p>
                  </a:txBody>
                  <a:tcPr marL="182875" marR="182875" marT="137150" marB="137150"/>
                </a:tc>
                <a:extLst>
                  <a:ext uri="{0D108BD9-81ED-4DB2-BD59-A6C34878D82A}">
                    <a16:rowId xmlns:a16="http://schemas.microsoft.com/office/drawing/2014/main" val="10002"/>
                  </a:ext>
                </a:extLst>
              </a:tr>
              <a:tr h="1180375">
                <a:tc>
                  <a:txBody>
                    <a:bodyPr/>
                    <a:lstStyle/>
                    <a:p>
                      <a:pPr marL="0" lvl="0" indent="0" algn="r" rtl="0">
                        <a:spcBef>
                          <a:spcPts val="0"/>
                        </a:spcBef>
                        <a:spcAft>
                          <a:spcPts val="0"/>
                        </a:spcAft>
                        <a:buNone/>
                      </a:pPr>
                      <a:r>
                        <a:rPr lang="en" sz="2000">
                          <a:solidFill>
                            <a:srgbClr val="FFFFFF"/>
                          </a:solidFill>
                          <a:latin typeface="Inconsolata"/>
                          <a:ea typeface="Inconsolata"/>
                          <a:cs typeface="Inconsolata"/>
                          <a:sym typeface="Inconsolata"/>
                        </a:rPr>
                        <a:t>replace()</a:t>
                      </a:r>
                      <a:endParaRPr sz="2000">
                        <a:solidFill>
                          <a:srgbClr val="FFFFFF"/>
                        </a:solidFill>
                        <a:latin typeface="Inconsolata"/>
                        <a:ea typeface="Inconsolata"/>
                        <a:cs typeface="Inconsolata"/>
                        <a:sym typeface="Inconsolata"/>
                      </a:endParaRPr>
                    </a:p>
                  </a:txBody>
                  <a:tcPr marL="182875" marR="182875" marT="137150" marB="137150">
                    <a:solidFill>
                      <a:srgbClr val="000000"/>
                    </a:solidFill>
                  </a:tcPr>
                </a:tc>
                <a:tc>
                  <a:txBody>
                    <a:bodyPr/>
                    <a:lstStyle/>
                    <a:p>
                      <a:pPr marL="0" lvl="0" indent="0" algn="l" rtl="0">
                        <a:spcBef>
                          <a:spcPts val="0"/>
                        </a:spcBef>
                        <a:spcAft>
                          <a:spcPts val="0"/>
                        </a:spcAft>
                        <a:buNone/>
                      </a:pPr>
                      <a:r>
                        <a:rPr lang="en" sz="1600">
                          <a:latin typeface="Roboto"/>
                          <a:ea typeface="Roboto"/>
                          <a:cs typeface="Roboto"/>
                          <a:sym typeface="Roboto"/>
                        </a:rPr>
                        <a:t>We combine similar offenses using the </a:t>
                      </a:r>
                      <a:r>
                        <a:rPr lang="en" sz="1600">
                          <a:solidFill>
                            <a:srgbClr val="FFFFFF"/>
                          </a:solidFill>
                          <a:highlight>
                            <a:srgbClr val="000000"/>
                          </a:highlight>
                          <a:latin typeface="Inconsolata"/>
                          <a:ea typeface="Inconsolata"/>
                          <a:cs typeface="Inconsolata"/>
                          <a:sym typeface="Inconsolata"/>
                        </a:rPr>
                        <a:t>replace()</a:t>
                      </a:r>
                      <a:r>
                        <a:rPr lang="en" sz="1600">
                          <a:latin typeface="Roboto"/>
                          <a:ea typeface="Roboto"/>
                          <a:cs typeface="Roboto"/>
                          <a:sym typeface="Roboto"/>
                        </a:rPr>
                        <a:t> method on the column in question and pass a dictionary into it, with the keys being those values to replace and the value being a common offense in the column.</a:t>
                      </a:r>
                      <a:endParaRPr sz="1600">
                        <a:latin typeface="Roboto"/>
                        <a:ea typeface="Roboto"/>
                        <a:cs typeface="Roboto"/>
                        <a:sym typeface="Roboto"/>
                      </a:endParaRPr>
                    </a:p>
                  </a:txBody>
                  <a:tcPr marL="182875" marR="182875" marT="137150" marB="137150">
                    <a:solidFill>
                      <a:srgbClr val="00C8E9">
                        <a:alpha val="36870"/>
                      </a:srgb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5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65" name="Google Shape;665;p5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Clr>
                <a:schemeClr val="dk1"/>
              </a:buClr>
              <a:buSzPts val="2800"/>
              <a:buFont typeface="Arial"/>
              <a:buNone/>
            </a:pPr>
            <a:r>
              <a:rPr lang="en">
                <a:solidFill>
                  <a:schemeClr val="lt1"/>
                </a:solidFill>
              </a:rPr>
              <a:t>15 Minutes</a:t>
            </a:r>
            <a:endParaRPr>
              <a:solidFill>
                <a:schemeClr val="lt1"/>
              </a:solidFill>
            </a:endParaRPr>
          </a:p>
          <a:p>
            <a:pPr marL="0" lvl="0" indent="0" algn="r" rtl="0">
              <a:spcBef>
                <a:spcPts val="0"/>
              </a:spcBef>
              <a:spcAft>
                <a:spcPts val="0"/>
              </a:spcAft>
              <a:buNone/>
            </a:pPr>
            <a:endParaRPr/>
          </a:p>
        </p:txBody>
      </p:sp>
      <p:sp>
        <p:nvSpPr>
          <p:cNvPr id="666" name="Google Shape;666;p5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600" b="1">
                <a:solidFill>
                  <a:schemeClr val="dk1"/>
                </a:solidFill>
              </a:rPr>
              <a:t>Activity: </a:t>
            </a:r>
            <a:r>
              <a:rPr lang="en" sz="3600">
                <a:solidFill>
                  <a:schemeClr val="dk1"/>
                </a:solidFill>
                <a:latin typeface="Roboto Light"/>
                <a:ea typeface="Roboto Light"/>
                <a:cs typeface="Roboto Light"/>
                <a:sym typeface="Roboto Light"/>
              </a:rPr>
              <a:t>Portland Crime</a:t>
            </a:r>
            <a:endParaRPr sz="3600">
              <a:solidFill>
                <a:schemeClr val="dk1"/>
              </a:solidFill>
              <a:latin typeface="Roboto Light"/>
              <a:ea typeface="Roboto Light"/>
              <a:cs typeface="Roboto Light"/>
              <a:sym typeface="Roboto Light"/>
            </a:endParaRPr>
          </a:p>
          <a:p>
            <a:pPr marL="0" lvl="0" indent="0" algn="l" rtl="0">
              <a:spcBef>
                <a:spcPts val="800"/>
              </a:spcBef>
              <a:spcAft>
                <a:spcPts val="80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we will take a crime dataset from Portland and do our best to clean it up so the DataFrame is consistent and has no rows with missing data.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5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Exploring Data With </a:t>
            </a:r>
            <a:r>
              <a:rPr lang="en">
                <a:solidFill>
                  <a:srgbClr val="000000"/>
                </a:solidFill>
                <a:highlight>
                  <a:srgbClr val="FFFFFF"/>
                </a:highlight>
                <a:latin typeface="Inconsolata"/>
                <a:ea typeface="Inconsolata"/>
                <a:cs typeface="Inconsolata"/>
                <a:sym typeface="Inconsolata"/>
              </a:rPr>
              <a:t>loc</a:t>
            </a:r>
            <a:r>
              <a:rPr lang="en"/>
              <a:t> and </a:t>
            </a:r>
            <a:r>
              <a:rPr lang="en">
                <a:solidFill>
                  <a:srgbClr val="000000"/>
                </a:solidFill>
                <a:highlight>
                  <a:srgbClr val="FFFFFF"/>
                </a:highlight>
                <a:latin typeface="Inconsolata"/>
                <a:ea typeface="Inconsolata"/>
                <a:cs typeface="Inconsolata"/>
                <a:sym typeface="Inconsolata"/>
              </a:rPr>
              <a:t>iloc</a:t>
            </a:r>
            <a:r>
              <a:rPr lang="en">
                <a:solidFill>
                  <a:srgbClr val="000000"/>
                </a:solidFill>
              </a:rPr>
              <a:t> </a:t>
            </a:r>
            <a:endParaRPr>
              <a:solidFill>
                <a:srgbClr val="000000"/>
              </a:solidFill>
            </a:endParaRPr>
          </a:p>
        </p:txBody>
      </p:sp>
      <p:sp>
        <p:nvSpPr>
          <p:cNvPr id="672" name="Google Shape;672;p5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5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78" name="Google Shape;678;p56"/>
          <p:cNvSpPr txBox="1"/>
          <p:nvPr/>
        </p:nvSpPr>
        <p:spPr>
          <a:xfrm>
            <a:off x="1909450" y="1032150"/>
            <a:ext cx="5676600" cy="313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Roboto"/>
                <a:ea typeface="Roboto"/>
                <a:cs typeface="Roboto"/>
                <a:sym typeface="Roboto"/>
              </a:rPr>
              <a:t>Programers can easily collect </a:t>
            </a:r>
            <a:r>
              <a:rPr lang="en" sz="3000" b="1">
                <a:solidFill>
                  <a:schemeClr val="dk1"/>
                </a:solidFill>
                <a:highlight>
                  <a:srgbClr val="FFFF00"/>
                </a:highlight>
                <a:latin typeface="Roboto"/>
                <a:ea typeface="Roboto"/>
                <a:cs typeface="Roboto"/>
                <a:sym typeface="Roboto"/>
              </a:rPr>
              <a:t>specific rows or columns of data</a:t>
            </a:r>
            <a:r>
              <a:rPr lang="en" sz="3000">
                <a:solidFill>
                  <a:schemeClr val="dk1"/>
                </a:solidFill>
                <a:latin typeface="Roboto"/>
                <a:ea typeface="Roboto"/>
                <a:cs typeface="Roboto"/>
                <a:sym typeface="Roboto"/>
              </a:rPr>
              <a:t> from a DataFrame using the </a:t>
            </a:r>
            <a:r>
              <a:rPr lang="en" sz="3000">
                <a:solidFill>
                  <a:schemeClr val="lt1"/>
                </a:solidFill>
                <a:highlight>
                  <a:schemeClr val="dk1"/>
                </a:highlight>
                <a:latin typeface="Inconsolata"/>
                <a:ea typeface="Inconsolata"/>
                <a:cs typeface="Inconsolata"/>
                <a:sym typeface="Inconsolata"/>
              </a:rPr>
              <a:t>loc()</a:t>
            </a:r>
            <a:r>
              <a:rPr lang="en" sz="3000">
                <a:solidFill>
                  <a:schemeClr val="dk1"/>
                </a:solidFill>
                <a:latin typeface="Roboto"/>
                <a:ea typeface="Roboto"/>
                <a:cs typeface="Roboto"/>
                <a:sym typeface="Roboto"/>
              </a:rPr>
              <a:t> and </a:t>
            </a:r>
            <a:r>
              <a:rPr lang="en" sz="3000">
                <a:solidFill>
                  <a:schemeClr val="lt1"/>
                </a:solidFill>
                <a:highlight>
                  <a:schemeClr val="dk1"/>
                </a:highlight>
                <a:latin typeface="Inconsolata"/>
                <a:ea typeface="Inconsolata"/>
                <a:cs typeface="Inconsolata"/>
                <a:sym typeface="Inconsolata"/>
              </a:rPr>
              <a:t>iloc()</a:t>
            </a:r>
            <a:r>
              <a:rPr lang="en" sz="3000">
                <a:solidFill>
                  <a:schemeClr val="dk1"/>
                </a:solidFill>
                <a:latin typeface="Roboto"/>
                <a:ea typeface="Roboto"/>
                <a:cs typeface="Roboto"/>
                <a:sym typeface="Roboto"/>
              </a:rPr>
              <a:t> methods.</a:t>
            </a:r>
            <a:endParaRPr sz="3000">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5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84" name="Google Shape;684;p57"/>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loc and Iloc</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95" name="Google Shape;695;p5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696" name="Google Shape;696;p5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600" b="1"/>
              <a:t>Activity:</a:t>
            </a:r>
            <a:r>
              <a:rPr lang="en" sz="3600"/>
              <a:t> </a:t>
            </a:r>
            <a:r>
              <a:rPr lang="en" sz="3600">
                <a:latin typeface="Roboto Light"/>
                <a:ea typeface="Roboto Light"/>
                <a:cs typeface="Roboto Light"/>
                <a:sym typeface="Roboto Light"/>
              </a:rPr>
              <a:t>Good Movies</a:t>
            </a:r>
            <a:endParaRPr sz="3600">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2200"/>
              <a:t>In this activity, you will create an application that looks through IMDB data in order to find only the best movies out there. </a:t>
            </a:r>
            <a:endParaRPr sz="2200"/>
          </a:p>
          <a:p>
            <a:pPr marL="0" lvl="0" indent="0" algn="l" rtl="0">
              <a:spcBef>
                <a:spcPts val="800"/>
              </a:spcBef>
              <a:spcAft>
                <a:spcPts val="8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Week: Pandas </a:t>
            </a:r>
            <a:endParaRPr>
              <a:solidFill>
                <a:schemeClr val="dk1"/>
              </a:solidFill>
            </a:endParaRPr>
          </a:p>
          <a:p>
            <a:pPr marL="0" lvl="0" indent="0" algn="l" rtl="0">
              <a:spcBef>
                <a:spcPts val="0"/>
              </a:spcBef>
              <a:spcAft>
                <a:spcPts val="0"/>
              </a:spcAft>
              <a:buNone/>
            </a:pPr>
            <a:endParaRPr/>
          </a:p>
        </p:txBody>
      </p:sp>
      <p:sp>
        <p:nvSpPr>
          <p:cNvPr id="563" name="Google Shape;563;p4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500"/>
              </a:spcAft>
              <a:buNone/>
            </a:pPr>
            <a:r>
              <a:rPr lang="en">
                <a:solidFill>
                  <a:schemeClr val="dk1"/>
                </a:solidFill>
              </a:rPr>
              <a:t>By the end of this week, you’ll know how to: </a:t>
            </a:r>
            <a:endParaRPr/>
          </a:p>
        </p:txBody>
      </p:sp>
      <p:sp>
        <p:nvSpPr>
          <p:cNvPr id="564" name="Google Shape;564;p4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565" name="Google Shape;565;p42"/>
          <p:cNvSpPr txBox="1">
            <a:spLocks noGrp="1"/>
          </p:cNvSpPr>
          <p:nvPr>
            <p:ph type="subTitle" idx="3"/>
          </p:nvPr>
        </p:nvSpPr>
        <p:spPr>
          <a:xfrm>
            <a:off x="0" y="1175325"/>
            <a:ext cx="91440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a:t>Read an external CSV file into a DataFrame.</a:t>
            </a:r>
            <a:endParaRPr/>
          </a:p>
        </p:txBody>
      </p:sp>
      <p:sp>
        <p:nvSpPr>
          <p:cNvPr id="566" name="Google Shape;566;p42"/>
          <p:cNvSpPr txBox="1">
            <a:spLocks noGrp="1"/>
          </p:cNvSpPr>
          <p:nvPr>
            <p:ph type="subTitle" idx="4"/>
          </p:nvPr>
        </p:nvSpPr>
        <p:spPr>
          <a:xfrm>
            <a:off x="250" y="1697950"/>
            <a:ext cx="9144000" cy="4572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a:t>Determine data types of row values in a DataFrame.</a:t>
            </a:r>
            <a:endParaRPr/>
          </a:p>
        </p:txBody>
      </p:sp>
      <p:sp>
        <p:nvSpPr>
          <p:cNvPr id="567" name="Google Shape;567;p42"/>
          <p:cNvSpPr txBox="1">
            <a:spLocks noGrp="1"/>
          </p:cNvSpPr>
          <p:nvPr>
            <p:ph type="subTitle" idx="5"/>
          </p:nvPr>
        </p:nvSpPr>
        <p:spPr>
          <a:xfrm>
            <a:off x="0" y="2221100"/>
            <a:ext cx="91440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a:t>Format and retrieve data from columns of a DataFrame.</a:t>
            </a:r>
            <a:endParaRPr/>
          </a:p>
        </p:txBody>
      </p:sp>
      <p:sp>
        <p:nvSpPr>
          <p:cNvPr id="568" name="Google Shape;568;p42"/>
          <p:cNvSpPr txBox="1">
            <a:spLocks noGrp="1"/>
          </p:cNvSpPr>
          <p:nvPr>
            <p:ph type="subTitle" idx="6"/>
          </p:nvPr>
        </p:nvSpPr>
        <p:spPr>
          <a:xfrm>
            <a:off x="-250" y="2743725"/>
            <a:ext cx="91440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a:t>Merge, filter, slice, and sort a DataFrame.</a:t>
            </a:r>
            <a:endParaRPr/>
          </a:p>
        </p:txBody>
      </p:sp>
      <p:sp>
        <p:nvSpPr>
          <p:cNvPr id="569" name="Google Shape;569;p42"/>
          <p:cNvSpPr txBox="1">
            <a:spLocks noGrp="1"/>
          </p:cNvSpPr>
          <p:nvPr>
            <p:ph type="subTitle" idx="7"/>
          </p:nvPr>
        </p:nvSpPr>
        <p:spPr>
          <a:xfrm>
            <a:off x="0" y="3266350"/>
            <a:ext cx="91440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a:t>Apply the groupby() function to a DataFrame.</a:t>
            </a:r>
            <a:endParaRPr/>
          </a:p>
        </p:txBody>
      </p:sp>
      <p:sp>
        <p:nvSpPr>
          <p:cNvPr id="570" name="Google Shape;570;p42"/>
          <p:cNvSpPr txBox="1">
            <a:spLocks noGrp="1"/>
          </p:cNvSpPr>
          <p:nvPr>
            <p:ph type="subTitle" idx="8"/>
          </p:nvPr>
        </p:nvSpPr>
        <p:spPr>
          <a:xfrm>
            <a:off x="-50" y="3788975"/>
            <a:ext cx="9144000" cy="4572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a:t>Use multiple methods to perform a function on a DataFrame.</a:t>
            </a:r>
            <a:endParaRPr/>
          </a:p>
        </p:txBody>
      </p:sp>
      <p:sp>
        <p:nvSpPr>
          <p:cNvPr id="571" name="Google Shape;571;p42"/>
          <p:cNvSpPr txBox="1">
            <a:spLocks noGrp="1"/>
          </p:cNvSpPr>
          <p:nvPr>
            <p:ph type="subTitle" idx="9"/>
          </p:nvPr>
        </p:nvSpPr>
        <p:spPr>
          <a:xfrm>
            <a:off x="25" y="4337125"/>
            <a:ext cx="91440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a:t>Perform mathematical calculations on columns of a DataFrame or Series.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6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07" name="Google Shape;707;p6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Pandas Grouping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13" name="Google Shape;713;p62"/>
          <p:cNvSpPr txBox="1"/>
          <p:nvPr/>
        </p:nvSpPr>
        <p:spPr>
          <a:xfrm>
            <a:off x="2012675" y="1049350"/>
            <a:ext cx="5246700" cy="3096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2800">
                <a:solidFill>
                  <a:schemeClr val="dk1"/>
                </a:solidFill>
                <a:latin typeface="Roboto"/>
                <a:ea typeface="Roboto"/>
                <a:cs typeface="Roboto"/>
                <a:sym typeface="Roboto"/>
              </a:rPr>
              <a:t>The </a:t>
            </a:r>
            <a:r>
              <a:rPr lang="en" sz="2800">
                <a:solidFill>
                  <a:srgbClr val="FFFFFF"/>
                </a:solidFill>
                <a:highlight>
                  <a:srgbClr val="000000"/>
                </a:highlight>
                <a:latin typeface="Inconsolata"/>
                <a:ea typeface="Inconsolata"/>
                <a:cs typeface="Inconsolata"/>
                <a:sym typeface="Inconsolata"/>
              </a:rPr>
              <a:t>.groupby()</a:t>
            </a:r>
            <a:r>
              <a:rPr lang="en" sz="2800">
                <a:solidFill>
                  <a:schemeClr val="dk1"/>
                </a:solidFill>
                <a:latin typeface="Roboto"/>
                <a:ea typeface="Roboto"/>
                <a:cs typeface="Roboto"/>
                <a:sym typeface="Roboto"/>
              </a:rPr>
              <a:t> function allows you to </a:t>
            </a:r>
            <a:r>
              <a:rPr lang="en" sz="2800" b="1">
                <a:solidFill>
                  <a:schemeClr val="dk1"/>
                </a:solidFill>
                <a:highlight>
                  <a:srgbClr val="FFFF00"/>
                </a:highlight>
                <a:latin typeface="Roboto"/>
                <a:ea typeface="Roboto"/>
                <a:cs typeface="Roboto"/>
                <a:sym typeface="Roboto"/>
              </a:rPr>
              <a:t>group Pandas objects based on a common record</a:t>
            </a:r>
            <a:r>
              <a:rPr lang="en" sz="2800">
                <a:solidFill>
                  <a:schemeClr val="dk1"/>
                </a:solidFill>
                <a:latin typeface="Roboto"/>
                <a:ea typeface="Roboto"/>
                <a:cs typeface="Roboto"/>
                <a:sym typeface="Roboto"/>
              </a:rPr>
              <a:t>. </a:t>
            </a:r>
            <a:endParaRPr sz="28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6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19" name="Google Shape;719;p63"/>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GroupBy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30" name="Google Shape;730;p65"/>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731" name="Google Shape;731;p65"/>
          <p:cNvSpPr txBox="1">
            <a:spLocks noGrp="1"/>
          </p:cNvSpPr>
          <p:nvPr>
            <p:ph type="title" idx="2"/>
          </p:nvPr>
        </p:nvSpPr>
        <p:spPr>
          <a:xfrm>
            <a:off x="273975" y="1407263"/>
            <a:ext cx="8595300" cy="2400000"/>
          </a:xfrm>
          <a:prstGeom prst="rect">
            <a:avLst/>
          </a:prstGeom>
        </p:spPr>
        <p:txBody>
          <a:bodyPr spcFirstLastPara="1" wrap="square" lIns="3200400" tIns="0" rIns="457200" bIns="457200" anchor="t" anchorCtr="0">
            <a:noAutofit/>
          </a:bodyPr>
          <a:lstStyle/>
          <a:p>
            <a:pPr marL="0" lvl="0" indent="0" algn="l" rtl="0">
              <a:spcBef>
                <a:spcPts val="0"/>
              </a:spcBef>
              <a:spcAft>
                <a:spcPts val="0"/>
              </a:spcAft>
              <a:buNone/>
            </a:pPr>
            <a:r>
              <a:rPr lang="en" sz="3000"/>
              <a:t>Training Groupby</a:t>
            </a:r>
            <a:endParaRPr sz="3000"/>
          </a:p>
          <a:p>
            <a:pPr marL="0" lvl="0" indent="0" algn="l" rtl="0">
              <a:spcBef>
                <a:spcPts val="800"/>
              </a:spcBef>
              <a:spcAft>
                <a:spcPts val="800"/>
              </a:spcAft>
              <a:buNone/>
            </a:pPr>
            <a:r>
              <a:rPr lang="en" sz="2000"/>
              <a:t>In this exercise, you will work in pairs and use </a:t>
            </a:r>
            <a:r>
              <a:rPr lang="en" sz="2000">
                <a:solidFill>
                  <a:srgbClr val="FFFFFF"/>
                </a:solidFill>
                <a:highlight>
                  <a:srgbClr val="000000"/>
                </a:highlight>
                <a:latin typeface="Inconsolata"/>
                <a:ea typeface="Inconsolata"/>
                <a:cs typeface="Inconsolata"/>
                <a:sym typeface="Inconsolata"/>
              </a:rPr>
              <a:t>groupby()</a:t>
            </a:r>
            <a:r>
              <a:rPr lang="en" sz="2000"/>
              <a:t> to get the average weight and length membership of the gym members for each trainer.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47" name="Google Shape;747;p68"/>
          <p:cNvSpPr txBox="1">
            <a:spLocks noGrp="1"/>
          </p:cNvSpPr>
          <p:nvPr>
            <p:ph type="title"/>
          </p:nvPr>
        </p:nvSpPr>
        <p:spPr>
          <a:xfrm>
            <a:off x="283500" y="2317075"/>
            <a:ext cx="8595300" cy="255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would we sort the DataFrame </a:t>
            </a:r>
            <a:br>
              <a:rPr lang="en"/>
            </a:br>
            <a:r>
              <a:rPr lang="en"/>
              <a:t>from greatest to fewest length of membership in days?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pic>
        <p:nvPicPr>
          <p:cNvPr id="752" name="Google Shape;752;p69"/>
          <p:cNvPicPr preferRelativeResize="0"/>
          <p:nvPr/>
        </p:nvPicPr>
        <p:blipFill>
          <a:blip r:embed="rId3">
            <a:alphaModFix/>
          </a:blip>
          <a:stretch>
            <a:fillRect/>
          </a:stretch>
        </p:blipFill>
        <p:spPr>
          <a:xfrm>
            <a:off x="0" y="0"/>
            <a:ext cx="9144000" cy="5143500"/>
          </a:xfrm>
          <a:prstGeom prst="rect">
            <a:avLst/>
          </a:prstGeom>
          <a:noFill/>
          <a:ln>
            <a:noFill/>
          </a:ln>
        </p:spPr>
      </p:pic>
      <p:sp>
        <p:nvSpPr>
          <p:cNvPr id="753" name="Google Shape;753;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54" name="Google Shape;754;p69"/>
          <p:cNvSpPr txBox="1">
            <a:spLocks noGrp="1"/>
          </p:cNvSpPr>
          <p:nvPr>
            <p:ph type="title"/>
          </p:nvPr>
        </p:nvSpPr>
        <p:spPr>
          <a:xfrm>
            <a:off x="274350" y="1341525"/>
            <a:ext cx="8595300" cy="792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2400">
                <a:solidFill>
                  <a:srgbClr val="FFFFFF"/>
                </a:solidFill>
                <a:latin typeface="Inconsolata"/>
                <a:ea typeface="Inconsolata"/>
                <a:cs typeface="Inconsolata"/>
                <a:sym typeface="Inconsolata"/>
              </a:rPr>
              <a:t>sort_values(by='Membership (Days)', ascending=False)</a:t>
            </a:r>
            <a:r>
              <a:rPr lang="en" sz="2400">
                <a:solidFill>
                  <a:srgbClr val="FFFFFF"/>
                </a:solidFill>
                <a:latin typeface="Arial"/>
                <a:ea typeface="Arial"/>
                <a:cs typeface="Arial"/>
                <a:sym typeface="Arial"/>
              </a:rPr>
              <a:t> </a:t>
            </a:r>
            <a:br>
              <a:rPr lang="en" sz="2400">
                <a:solidFill>
                  <a:srgbClr val="FFFFFF"/>
                </a:solidFill>
                <a:latin typeface="Arial"/>
                <a:ea typeface="Arial"/>
                <a:cs typeface="Arial"/>
                <a:sym typeface="Arial"/>
              </a:rPr>
            </a:br>
            <a:r>
              <a:rPr lang="en" sz="2400">
                <a:solidFill>
                  <a:srgbClr val="00C8E9"/>
                </a:solidFill>
                <a:latin typeface="Arial"/>
                <a:ea typeface="Arial"/>
                <a:cs typeface="Arial"/>
                <a:sym typeface="Arial"/>
              </a:rPr>
              <a:t>on the</a:t>
            </a:r>
            <a:r>
              <a:rPr lang="en" sz="2400">
                <a:solidFill>
                  <a:srgbClr val="FFFFFF"/>
                </a:solidFill>
                <a:latin typeface="Arial"/>
                <a:ea typeface="Arial"/>
                <a:cs typeface="Arial"/>
                <a:sym typeface="Arial"/>
              </a:rPr>
              <a:t> </a:t>
            </a:r>
            <a:r>
              <a:rPr lang="en" sz="2400">
                <a:solidFill>
                  <a:srgbClr val="FFFFFF"/>
                </a:solidFill>
                <a:latin typeface="Inconsolata"/>
                <a:ea typeface="Inconsolata"/>
                <a:cs typeface="Inconsolata"/>
                <a:sym typeface="Inconsolata"/>
              </a:rPr>
              <a:t>trainers_means</a:t>
            </a:r>
            <a:r>
              <a:rPr lang="en" sz="2400">
                <a:solidFill>
                  <a:srgbClr val="FFFFFF"/>
                </a:solidFill>
                <a:latin typeface="Arial"/>
                <a:ea typeface="Arial"/>
                <a:cs typeface="Arial"/>
                <a:sym typeface="Arial"/>
              </a:rPr>
              <a:t> </a:t>
            </a:r>
            <a:r>
              <a:rPr lang="en" sz="2400">
                <a:solidFill>
                  <a:srgbClr val="00C8E9"/>
                </a:solidFill>
                <a:latin typeface="Arial"/>
                <a:ea typeface="Arial"/>
                <a:cs typeface="Arial"/>
                <a:sym typeface="Arial"/>
              </a:rPr>
              <a:t>DataFrame</a:t>
            </a:r>
            <a:r>
              <a:rPr lang="en" sz="2400">
                <a:solidFill>
                  <a:srgbClr val="FFFFFF"/>
                </a:solidFill>
                <a:latin typeface="Arial"/>
                <a:ea typeface="Arial"/>
                <a:cs typeface="Arial"/>
                <a:sym typeface="Arial"/>
              </a:rPr>
              <a:t>.</a:t>
            </a:r>
            <a:endParaRPr sz="2400">
              <a:solidFill>
                <a:srgbClr val="FFFFFF"/>
              </a:solidFill>
              <a:latin typeface="Roboto"/>
              <a:ea typeface="Roboto"/>
              <a:cs typeface="Roboto"/>
              <a:sym typeface="Roboto"/>
            </a:endParaRPr>
          </a:p>
          <a:p>
            <a:pPr marL="0" lvl="0" indent="0" algn="ctr" rtl="0">
              <a:spcBef>
                <a:spcPts val="0"/>
              </a:spcBef>
              <a:spcAft>
                <a:spcPts val="0"/>
              </a:spcAft>
              <a:buNone/>
            </a:pP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43"/>
          <p:cNvPicPr preferRelativeResize="0"/>
          <p:nvPr/>
        </p:nvPicPr>
        <p:blipFill>
          <a:blip r:embed="rId3">
            <a:alphaModFix/>
          </a:blip>
          <a:stretch>
            <a:fillRect/>
          </a:stretch>
        </p:blipFill>
        <p:spPr>
          <a:xfrm>
            <a:off x="988400" y="1530200"/>
            <a:ext cx="1682450" cy="1795650"/>
          </a:xfrm>
          <a:prstGeom prst="rect">
            <a:avLst/>
          </a:prstGeom>
          <a:noFill/>
          <a:ln>
            <a:noFill/>
          </a:ln>
        </p:spPr>
      </p:pic>
      <p:sp>
        <p:nvSpPr>
          <p:cNvPr id="577" name="Google Shape;577;p43"/>
          <p:cNvSpPr txBox="1">
            <a:spLocks noGrp="1"/>
          </p:cNvSpPr>
          <p:nvPr>
            <p:ph type="title"/>
          </p:nvPr>
        </p:nvSpPr>
        <p:spPr>
          <a:xfrm>
            <a:off x="2553775" y="1654550"/>
            <a:ext cx="6147900" cy="2696400"/>
          </a:xfrm>
          <a:prstGeom prst="rect">
            <a:avLst/>
          </a:prstGeom>
        </p:spPr>
        <p:txBody>
          <a:bodyPr spcFirstLastPara="1" wrap="square" lIns="457200" tIns="0" rIns="457200" bIns="0" anchor="t" anchorCtr="0">
            <a:noAutofit/>
          </a:bodyPr>
          <a:lstStyle/>
          <a:p>
            <a:pPr marL="0" lvl="0" indent="0" algn="l" rtl="0">
              <a:spcBef>
                <a:spcPts val="0"/>
              </a:spcBef>
              <a:spcAft>
                <a:spcPts val="0"/>
              </a:spcAft>
              <a:buClr>
                <a:schemeClr val="dk1"/>
              </a:buClr>
              <a:buSzPts val="1100"/>
              <a:buFont typeface="Arial"/>
              <a:buNone/>
            </a:pPr>
            <a:r>
              <a:rPr lang="en" sz="2800">
                <a:solidFill>
                  <a:schemeClr val="dk1"/>
                </a:solidFill>
              </a:rPr>
              <a:t>This Week’s Challenge</a:t>
            </a:r>
            <a:endParaRPr sz="2800">
              <a:solidFill>
                <a:schemeClr val="dk1"/>
              </a:solidFill>
            </a:endParaRPr>
          </a:p>
          <a:p>
            <a:pPr marL="0" lvl="0" indent="0" algn="l" rtl="0">
              <a:spcBef>
                <a:spcPts val="300"/>
              </a:spcBef>
              <a:spcAft>
                <a:spcPts val="0"/>
              </a:spcAft>
              <a:buClr>
                <a:schemeClr val="dk1"/>
              </a:buClr>
              <a:buSzPts val="1100"/>
              <a:buFont typeface="Arial"/>
              <a:buNone/>
            </a:pPr>
            <a:r>
              <a:rPr lang="en" sz="2600">
                <a:latin typeface="Roboto Light"/>
                <a:ea typeface="Roboto Light"/>
                <a:cs typeface="Roboto Light"/>
                <a:sym typeface="Roboto Light"/>
              </a:rPr>
              <a:t>Using the skills learned throughout the week, help a mock school board with their investigation by adjusting specific data.  </a:t>
            </a:r>
            <a:endParaRPr sz="2600"/>
          </a:p>
        </p:txBody>
      </p:sp>
      <p:sp>
        <p:nvSpPr>
          <p:cNvPr id="578" name="Google Shape;578;p4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65" name="Google Shape;765;p7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Binning Data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71" name="Google Shape;771;p72"/>
          <p:cNvSpPr txBox="1"/>
          <p:nvPr/>
        </p:nvSpPr>
        <p:spPr>
          <a:xfrm>
            <a:off x="2064275" y="1014950"/>
            <a:ext cx="5350200" cy="31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Roboto Light"/>
                <a:ea typeface="Roboto Light"/>
                <a:cs typeface="Roboto Light"/>
                <a:sym typeface="Roboto Light"/>
              </a:rPr>
              <a:t>The </a:t>
            </a:r>
            <a:r>
              <a:rPr lang="en" sz="3000" b="1">
                <a:solidFill>
                  <a:schemeClr val="dk1"/>
                </a:solidFill>
                <a:highlight>
                  <a:srgbClr val="FFFF00"/>
                </a:highlight>
                <a:latin typeface="Roboto"/>
                <a:ea typeface="Roboto"/>
                <a:cs typeface="Roboto"/>
                <a:sym typeface="Roboto"/>
              </a:rPr>
              <a:t>‘binning’ method</a:t>
            </a:r>
            <a:r>
              <a:rPr lang="en" sz="3000">
                <a:solidFill>
                  <a:schemeClr val="dk1"/>
                </a:solidFill>
                <a:latin typeface="Roboto Light"/>
                <a:ea typeface="Roboto Light"/>
                <a:cs typeface="Roboto Light"/>
                <a:sym typeface="Roboto Light"/>
              </a:rPr>
              <a:t> is an effective function that places values into groups to allow a more vigorous customization of datasets.</a:t>
            </a:r>
            <a:endParaRPr sz="3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7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77" name="Google Shape;777;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Binning Data</a:t>
            </a:r>
            <a:endParaRPr/>
          </a:p>
        </p:txBody>
      </p:sp>
      <p:sp>
        <p:nvSpPr>
          <p:cNvPr id="778" name="Google Shape;778;p73"/>
          <p:cNvSpPr/>
          <p:nvPr/>
        </p:nvSpPr>
        <p:spPr>
          <a:xfrm flipH="1">
            <a:off x="724275" y="1556775"/>
            <a:ext cx="2428500" cy="2977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3"/>
          <p:cNvSpPr txBox="1">
            <a:spLocks noGrp="1"/>
          </p:cNvSpPr>
          <p:nvPr>
            <p:ph type="subTitle" idx="1"/>
          </p:nvPr>
        </p:nvSpPr>
        <p:spPr>
          <a:xfrm>
            <a:off x="724275" y="1556825"/>
            <a:ext cx="2371500" cy="23235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sz="1500"/>
              <a:t>Not everyone is a numbers person, and sometimes there are so many values within a DataFrame that it becomes difficult to comprehend what exactly is going on. </a:t>
            </a:r>
            <a:endParaRPr sz="1500"/>
          </a:p>
        </p:txBody>
      </p:sp>
      <p:sp>
        <p:nvSpPr>
          <p:cNvPr id="780" name="Google Shape;780;p73"/>
          <p:cNvSpPr/>
          <p:nvPr/>
        </p:nvSpPr>
        <p:spPr>
          <a:xfrm>
            <a:off x="457150" y="964100"/>
            <a:ext cx="1744800" cy="476700"/>
          </a:xfrm>
          <a:prstGeom prst="roundRect">
            <a:avLst>
              <a:gd name="adj" fmla="val 16667"/>
            </a:avLst>
          </a:prstGeom>
          <a:solidFill>
            <a:srgbClr val="6CCCE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Understand</a:t>
            </a:r>
            <a:endParaRPr sz="2100">
              <a:latin typeface="Roboto Light"/>
              <a:ea typeface="Roboto Light"/>
              <a:cs typeface="Roboto Light"/>
              <a:sym typeface="Roboto Light"/>
            </a:endParaRPr>
          </a:p>
        </p:txBody>
      </p:sp>
      <p:sp>
        <p:nvSpPr>
          <p:cNvPr id="781" name="Google Shape;781;p73"/>
          <p:cNvSpPr/>
          <p:nvPr/>
        </p:nvSpPr>
        <p:spPr>
          <a:xfrm rot="10800000">
            <a:off x="593344" y="1352888"/>
            <a:ext cx="261029" cy="144694"/>
          </a:xfrm>
          <a:prstGeom prst="flowChartExtract">
            <a:avLst/>
          </a:prstGeom>
          <a:solidFill>
            <a:srgbClr val="6CC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3"/>
          <p:cNvSpPr/>
          <p:nvPr/>
        </p:nvSpPr>
        <p:spPr>
          <a:xfrm>
            <a:off x="3228925" y="964100"/>
            <a:ext cx="1570500" cy="476700"/>
          </a:xfrm>
          <a:prstGeom prst="roundRect">
            <a:avLst>
              <a:gd name="adj" fmla="val 16667"/>
            </a:avLst>
          </a:prstGeom>
          <a:solidFill>
            <a:srgbClr val="45818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Visualize</a:t>
            </a:r>
            <a:endParaRPr sz="2100">
              <a:latin typeface="Roboto Light"/>
              <a:ea typeface="Roboto Light"/>
              <a:cs typeface="Roboto Light"/>
              <a:sym typeface="Roboto Light"/>
            </a:endParaRPr>
          </a:p>
        </p:txBody>
      </p:sp>
      <p:sp>
        <p:nvSpPr>
          <p:cNvPr id="783" name="Google Shape;783;p73"/>
          <p:cNvSpPr/>
          <p:nvPr/>
        </p:nvSpPr>
        <p:spPr>
          <a:xfrm rot="10800000">
            <a:off x="3365119" y="1352888"/>
            <a:ext cx="261029" cy="144694"/>
          </a:xfrm>
          <a:prstGeom prst="flowChartExtract">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3"/>
          <p:cNvSpPr/>
          <p:nvPr/>
        </p:nvSpPr>
        <p:spPr>
          <a:xfrm flipH="1">
            <a:off x="3496050" y="1556775"/>
            <a:ext cx="2428500" cy="2977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3"/>
          <p:cNvSpPr txBox="1">
            <a:spLocks noGrp="1"/>
          </p:cNvSpPr>
          <p:nvPr>
            <p:ph type="subTitle" idx="2"/>
          </p:nvPr>
        </p:nvSpPr>
        <p:spPr>
          <a:xfrm>
            <a:off x="3496050" y="1556826"/>
            <a:ext cx="2371500" cy="24267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sz="1500"/>
              <a:t>Grouping these values in bins can make it easier to visualize large datasets. </a:t>
            </a:r>
            <a:endParaRPr sz="1500"/>
          </a:p>
        </p:txBody>
      </p:sp>
      <p:sp>
        <p:nvSpPr>
          <p:cNvPr id="786" name="Google Shape;786;p73"/>
          <p:cNvSpPr/>
          <p:nvPr/>
        </p:nvSpPr>
        <p:spPr>
          <a:xfrm>
            <a:off x="6134050" y="964850"/>
            <a:ext cx="1658700" cy="476700"/>
          </a:xfrm>
          <a:prstGeom prst="roundRect">
            <a:avLst>
              <a:gd name="adj" fmla="val 16667"/>
            </a:avLst>
          </a:prstGeom>
          <a:solidFill>
            <a:srgbClr val="0C343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Function</a:t>
            </a:r>
            <a:endParaRPr sz="2100">
              <a:solidFill>
                <a:srgbClr val="FFFFFF"/>
              </a:solidFill>
              <a:latin typeface="Roboto Light"/>
              <a:ea typeface="Roboto Light"/>
              <a:cs typeface="Roboto Light"/>
              <a:sym typeface="Roboto Light"/>
            </a:endParaRPr>
          </a:p>
        </p:txBody>
      </p:sp>
      <p:sp>
        <p:nvSpPr>
          <p:cNvPr id="787" name="Google Shape;787;p73"/>
          <p:cNvSpPr/>
          <p:nvPr/>
        </p:nvSpPr>
        <p:spPr>
          <a:xfrm rot="10800000">
            <a:off x="6270244" y="1353638"/>
            <a:ext cx="261029" cy="144694"/>
          </a:xfrm>
          <a:prstGeom prst="flowChartExtract">
            <a:avLst/>
          </a:prstGeom>
          <a:solidFill>
            <a:srgbClr val="0C3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3"/>
          <p:cNvSpPr/>
          <p:nvPr/>
        </p:nvSpPr>
        <p:spPr>
          <a:xfrm flipH="1">
            <a:off x="6401175" y="1557525"/>
            <a:ext cx="2428500" cy="2977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3"/>
          <p:cNvSpPr txBox="1">
            <a:spLocks noGrp="1"/>
          </p:cNvSpPr>
          <p:nvPr>
            <p:ph type="subTitle" idx="3"/>
          </p:nvPr>
        </p:nvSpPr>
        <p:spPr>
          <a:xfrm>
            <a:off x="6401175" y="1557577"/>
            <a:ext cx="2371500" cy="21840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sz="1500"/>
              <a:t>Using the Pandas </a:t>
            </a:r>
            <a:r>
              <a:rPr lang="en" sz="1500">
                <a:solidFill>
                  <a:srgbClr val="FFFFFF"/>
                </a:solidFill>
                <a:highlight>
                  <a:srgbClr val="000000"/>
                </a:highlight>
                <a:latin typeface="Inconsolata"/>
                <a:ea typeface="Inconsolata"/>
                <a:cs typeface="Inconsolata"/>
                <a:sym typeface="Inconsolata"/>
              </a:rPr>
              <a:t>pd.cut()</a:t>
            </a:r>
            <a:r>
              <a:rPr lang="en" sz="1500">
                <a:solidFill>
                  <a:srgbClr val="FFFFFF"/>
                </a:solidFill>
                <a:latin typeface="Inconsolata"/>
                <a:ea typeface="Inconsolata"/>
                <a:cs typeface="Inconsolata"/>
                <a:sym typeface="Inconsolata"/>
              </a:rPr>
              <a:t> </a:t>
            </a:r>
            <a:r>
              <a:rPr lang="en" sz="1500"/>
              <a:t>function will allow us to "bin" values into groups, which enables more vigorous customization of </a:t>
            </a:r>
            <a:br>
              <a:rPr lang="en" sz="1500"/>
            </a:br>
            <a:r>
              <a:rPr lang="en" sz="1500"/>
              <a:t>datasets.</a:t>
            </a:r>
            <a:endParaRPr sz="15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95" name="Google Shape;795;p7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Binning Data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7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06" name="Google Shape;806;p7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807" name="Google Shape;807;p76"/>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sz="3000" b="1">
                <a:solidFill>
                  <a:schemeClr val="dk1"/>
                </a:solidFill>
              </a:rPr>
              <a:t>Activity: </a:t>
            </a:r>
            <a:r>
              <a:rPr lang="en" sz="3000">
                <a:solidFill>
                  <a:schemeClr val="dk1"/>
                </a:solidFill>
                <a:latin typeface="Roboto Light"/>
                <a:ea typeface="Roboto Light"/>
                <a:cs typeface="Roboto Light"/>
                <a:sym typeface="Roboto Light"/>
              </a:rPr>
              <a:t>Binning TED</a:t>
            </a:r>
            <a:endParaRPr sz="300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1800">
                <a:solidFill>
                  <a:schemeClr val="dk1"/>
                </a:solidFill>
              </a:rPr>
              <a:t>In this activity, you will create bins for TED Talks based on their viewership. After creating the bins, you’ll group the DataFrame based on those bins, and then perform some analysis on them</a:t>
            </a:r>
            <a:r>
              <a:rPr lang="en" sz="1800">
                <a:solidFill>
                  <a:schemeClr val="dk1"/>
                </a:solidFill>
                <a:latin typeface="Roboto Light"/>
                <a:ea typeface="Roboto Light"/>
                <a:cs typeface="Roboto Light"/>
                <a:sym typeface="Roboto Light"/>
              </a:rPr>
              <a:t>.</a:t>
            </a:r>
            <a:endParaRPr sz="180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0"/>
              </a:spcAft>
              <a:buClr>
                <a:schemeClr val="dk1"/>
              </a:buClr>
              <a:buSzPts val="1100"/>
              <a:buFont typeface="Arial"/>
              <a:buNone/>
            </a:pPr>
            <a:endParaRPr sz="3000">
              <a:solidFill>
                <a:schemeClr val="dk1"/>
              </a:solidFill>
              <a:latin typeface="Roboto Light"/>
              <a:ea typeface="Roboto Light"/>
              <a:cs typeface="Roboto Light"/>
              <a:sym typeface="Robot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Today’s Agenda</a:t>
            </a:r>
            <a:endParaRPr/>
          </a:p>
        </p:txBody>
      </p:sp>
      <p:sp>
        <p:nvSpPr>
          <p:cNvPr id="584" name="Google Shape;584;p4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585" name="Google Shape;585;p44"/>
          <p:cNvSpPr/>
          <p:nvPr/>
        </p:nvSpPr>
        <p:spPr>
          <a:xfrm>
            <a:off x="3859175" y="1581150"/>
            <a:ext cx="1425600" cy="3936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Module 4</a:t>
            </a:r>
            <a:endParaRPr sz="1800">
              <a:solidFill>
                <a:srgbClr val="FFFFFF"/>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Today’s Agenda</a:t>
            </a:r>
            <a:endParaRPr/>
          </a:p>
        </p:txBody>
      </p:sp>
      <p:sp>
        <p:nvSpPr>
          <p:cNvPr id="591" name="Google Shape;591;p4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592" name="Google Shape;592;p4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500"/>
              </a:spcAft>
              <a:buNone/>
            </a:pPr>
            <a:r>
              <a:rPr lang="en">
                <a:solidFill>
                  <a:schemeClr val="dk1"/>
                </a:solidFill>
              </a:rPr>
              <a:t>By completing today’s activities, you’ll learn the following skills:</a:t>
            </a:r>
            <a:endParaRPr/>
          </a:p>
        </p:txBody>
      </p:sp>
      <p:sp>
        <p:nvSpPr>
          <p:cNvPr id="593" name="Google Shape;593;p45"/>
          <p:cNvSpPr/>
          <p:nvPr/>
        </p:nvSpPr>
        <p:spPr>
          <a:xfrm>
            <a:off x="1352550" y="13521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Working with DataFrames</a:t>
            </a:r>
            <a:endParaRPr sz="1800">
              <a:latin typeface="Roboto"/>
              <a:ea typeface="Roboto"/>
              <a:cs typeface="Roboto"/>
              <a:sym typeface="Roboto"/>
            </a:endParaRPr>
          </a:p>
        </p:txBody>
      </p:sp>
      <p:grpSp>
        <p:nvGrpSpPr>
          <p:cNvPr id="594" name="Google Shape;594;p45"/>
          <p:cNvGrpSpPr/>
          <p:nvPr/>
        </p:nvGrpSpPr>
        <p:grpSpPr>
          <a:xfrm>
            <a:off x="457200" y="1352138"/>
            <a:ext cx="776889" cy="621300"/>
            <a:chOff x="457200" y="1378813"/>
            <a:chExt cx="776889" cy="621300"/>
          </a:xfrm>
        </p:grpSpPr>
        <p:sp>
          <p:nvSpPr>
            <p:cNvPr id="595" name="Google Shape;595;p45"/>
            <p:cNvSpPr/>
            <p:nvPr/>
          </p:nvSpPr>
          <p:spPr>
            <a:xfrm>
              <a:off x="457200" y="1378813"/>
              <a:ext cx="695400" cy="621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596" name="Google Shape;596;p45"/>
            <p:cNvSpPr/>
            <p:nvPr/>
          </p:nvSpPr>
          <p:spPr>
            <a:xfrm rot="5400000">
              <a:off x="969614" y="1607625"/>
              <a:ext cx="340325" cy="188625"/>
            </a:xfrm>
            <a:prstGeom prst="flowChartExtract">
              <a:avLst/>
            </a:pr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Roboto Thin"/>
                <a:ea typeface="Roboto Thin"/>
                <a:cs typeface="Roboto Thin"/>
                <a:sym typeface="Roboto Thin"/>
              </a:endParaRPr>
            </a:p>
          </p:txBody>
        </p:sp>
      </p:grpSp>
      <p:sp>
        <p:nvSpPr>
          <p:cNvPr id="597" name="Google Shape;597;p45"/>
          <p:cNvSpPr/>
          <p:nvPr/>
        </p:nvSpPr>
        <p:spPr>
          <a:xfrm>
            <a:off x="1352550" y="21849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rPr>
              <a:t>Segment and sort values into bins</a:t>
            </a:r>
            <a:endParaRPr sz="1800">
              <a:solidFill>
                <a:schemeClr val="dk1"/>
              </a:solidFill>
            </a:endParaRPr>
          </a:p>
        </p:txBody>
      </p:sp>
      <p:grpSp>
        <p:nvGrpSpPr>
          <p:cNvPr id="598" name="Google Shape;598;p45"/>
          <p:cNvGrpSpPr/>
          <p:nvPr/>
        </p:nvGrpSpPr>
        <p:grpSpPr>
          <a:xfrm>
            <a:off x="457200" y="2184888"/>
            <a:ext cx="776889" cy="621300"/>
            <a:chOff x="457200" y="1378813"/>
            <a:chExt cx="776889" cy="621300"/>
          </a:xfrm>
        </p:grpSpPr>
        <p:sp>
          <p:nvSpPr>
            <p:cNvPr id="599" name="Google Shape;599;p45"/>
            <p:cNvSpPr/>
            <p:nvPr/>
          </p:nvSpPr>
          <p:spPr>
            <a:xfrm>
              <a:off x="457200" y="1378813"/>
              <a:ext cx="695400" cy="621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600" name="Google Shape;600;p45"/>
            <p:cNvSpPr/>
            <p:nvPr/>
          </p:nvSpPr>
          <p:spPr>
            <a:xfrm rot="5400000">
              <a:off x="969614" y="1607625"/>
              <a:ext cx="340325" cy="188625"/>
            </a:xfrm>
            <a:prstGeom prst="flowChartExtract">
              <a:avLst/>
            </a:pr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Roboto Thin"/>
                <a:ea typeface="Roboto Thin"/>
                <a:cs typeface="Roboto Thin"/>
                <a:sym typeface="Roboto Thin"/>
              </a:endParaRPr>
            </a:p>
          </p:txBody>
        </p:sp>
      </p:grpSp>
      <p:sp>
        <p:nvSpPr>
          <p:cNvPr id="601" name="Google Shape;601;p45"/>
          <p:cNvSpPr/>
          <p:nvPr/>
        </p:nvSpPr>
        <p:spPr>
          <a:xfrm>
            <a:off x="0" y="3797650"/>
            <a:ext cx="4584600" cy="928200"/>
          </a:xfrm>
          <a:prstGeom prst="homePlate">
            <a:avLst>
              <a:gd name="adj" fmla="val 43373"/>
            </a:avLst>
          </a:prstGeom>
          <a:solidFill>
            <a:srgbClr val="414041"/>
          </a:solidFill>
          <a:ln>
            <a:noFill/>
          </a:ln>
          <a:effectLst>
            <a:outerShdw blurRad="57150" dist="19050" dir="5400000" algn="bl" rotWithShape="0">
              <a:srgbClr val="000000">
                <a:alpha val="50000"/>
              </a:srgbClr>
            </a:outerShdw>
          </a:effectLst>
        </p:spPr>
        <p:txBody>
          <a:bodyPr spcFirstLastPara="1" wrap="square" lIns="1280150" tIns="18275" rIns="91425" bIns="0" anchor="ctr" anchorCtr="0">
            <a:noAutofit/>
          </a:bodyPr>
          <a:lstStyle/>
          <a:p>
            <a:pPr marL="0" lvl="0" indent="0" algn="l" rtl="0">
              <a:lnSpc>
                <a:spcPct val="115000"/>
              </a:lnSpc>
              <a:spcBef>
                <a:spcPts val="0"/>
              </a:spcBef>
              <a:spcAft>
                <a:spcPts val="0"/>
              </a:spcAft>
              <a:buNone/>
            </a:pPr>
            <a:r>
              <a:rPr lang="en" sz="1500">
                <a:solidFill>
                  <a:srgbClr val="FFFFFF"/>
                </a:solidFill>
                <a:latin typeface="Roboto Medium"/>
                <a:ea typeface="Roboto Medium"/>
                <a:cs typeface="Roboto Medium"/>
                <a:sym typeface="Roboto Medium"/>
              </a:rPr>
              <a:t>Make sure you’ve downloaded </a:t>
            </a:r>
            <a:br>
              <a:rPr lang="en" sz="1500">
                <a:solidFill>
                  <a:srgbClr val="FFFFFF"/>
                </a:solidFill>
                <a:latin typeface="Roboto Medium"/>
                <a:ea typeface="Roboto Medium"/>
                <a:cs typeface="Roboto Medium"/>
                <a:sym typeface="Roboto Medium"/>
              </a:rPr>
            </a:br>
            <a:r>
              <a:rPr lang="en" sz="1500">
                <a:solidFill>
                  <a:srgbClr val="FFFFFF"/>
                </a:solidFill>
                <a:latin typeface="Roboto Medium"/>
                <a:ea typeface="Roboto Medium"/>
                <a:cs typeface="Roboto Medium"/>
                <a:sym typeface="Roboto Medium"/>
              </a:rPr>
              <a:t>any relevant class files!</a:t>
            </a:r>
            <a:endParaRPr sz="1500">
              <a:solidFill>
                <a:srgbClr val="FFFFFF"/>
              </a:solidFill>
              <a:latin typeface="Roboto Medium"/>
              <a:ea typeface="Roboto Medium"/>
              <a:cs typeface="Roboto Medium"/>
              <a:sym typeface="Roboto Medium"/>
            </a:endParaRPr>
          </a:p>
        </p:txBody>
      </p:sp>
      <p:pic>
        <p:nvPicPr>
          <p:cNvPr id="602" name="Google Shape;602;p45"/>
          <p:cNvPicPr preferRelativeResize="0"/>
          <p:nvPr/>
        </p:nvPicPr>
        <p:blipFill>
          <a:blip r:embed="rId3">
            <a:alphaModFix/>
          </a:blip>
          <a:stretch>
            <a:fillRect/>
          </a:stretch>
        </p:blipFill>
        <p:spPr>
          <a:xfrm>
            <a:off x="242813" y="3797625"/>
            <a:ext cx="928274" cy="9282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46"/>
          <p:cNvSpPr txBox="1">
            <a:spLocks noGrp="1"/>
          </p:cNvSpPr>
          <p:nvPr>
            <p:ph type="title"/>
          </p:nvPr>
        </p:nvSpPr>
        <p:spPr>
          <a:xfrm>
            <a:off x="274350" y="1478275"/>
            <a:ext cx="8595300" cy="156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comfortable do you feel with this topic? </a:t>
            </a:r>
            <a:endParaRPr/>
          </a:p>
        </p:txBody>
      </p:sp>
      <p:sp>
        <p:nvSpPr>
          <p:cNvPr id="608" name="Google Shape;608;p4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47"/>
          <p:cNvSpPr txBox="1">
            <a:spLocks noGrp="1"/>
          </p:cNvSpPr>
          <p:nvPr>
            <p:ph type="title"/>
          </p:nvPr>
        </p:nvSpPr>
        <p:spPr>
          <a:xfrm>
            <a:off x="274325" y="2621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Cleaning Data</a:t>
            </a:r>
            <a:endParaRPr/>
          </a:p>
        </p:txBody>
      </p:sp>
      <p:sp>
        <p:nvSpPr>
          <p:cNvPr id="614" name="Google Shape;614;p4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615" name="Google Shape;615;p47"/>
          <p:cNvPicPr preferRelativeResize="0"/>
          <p:nvPr/>
        </p:nvPicPr>
        <p:blipFill>
          <a:blip r:embed="rId3">
            <a:alphaModFix/>
          </a:blip>
          <a:stretch>
            <a:fillRect/>
          </a:stretch>
        </p:blipFill>
        <p:spPr>
          <a:xfrm>
            <a:off x="3625948" y="1201600"/>
            <a:ext cx="1892050" cy="1491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8"/>
          <p:cNvSpPr txBox="1">
            <a:spLocks noGrp="1"/>
          </p:cNvSpPr>
          <p:nvPr>
            <p:ph type="title"/>
          </p:nvPr>
        </p:nvSpPr>
        <p:spPr>
          <a:xfrm>
            <a:off x="2544050" y="1341775"/>
            <a:ext cx="5179800" cy="263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800"/>
              <a:t>When dealing with massive datasets, it is almost inevitable that duplicate rows, inconsistent spelling, and missing values will crop up. </a:t>
            </a:r>
            <a:endParaRPr sz="2800"/>
          </a:p>
          <a:p>
            <a:pPr marL="0" lvl="0" indent="0" algn="l" rtl="0">
              <a:spcBef>
                <a:spcPts val="0"/>
              </a:spcBef>
              <a:spcAft>
                <a:spcPts val="0"/>
              </a:spcAft>
              <a:buClr>
                <a:schemeClr val="dk1"/>
              </a:buClr>
              <a:buSzPts val="1100"/>
              <a:buFont typeface="Arial"/>
              <a:buNone/>
            </a:pPr>
            <a:endParaRPr sz="2800"/>
          </a:p>
          <a:p>
            <a:pPr marL="0" lvl="0" indent="0" algn="l" rtl="0">
              <a:spcBef>
                <a:spcPts val="0"/>
              </a:spcBef>
              <a:spcAft>
                <a:spcPts val="0"/>
              </a:spcAft>
              <a:buNone/>
            </a:pPr>
            <a:endParaRPr sz="2800"/>
          </a:p>
        </p:txBody>
      </p:sp>
      <p:sp>
        <p:nvSpPr>
          <p:cNvPr id="621" name="Google Shape;621;p4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627" name="Google Shape;627;p49"/>
          <p:cNvPicPr preferRelativeResize="0"/>
          <p:nvPr/>
        </p:nvPicPr>
        <p:blipFill rotWithShape="1">
          <a:blip r:embed="rId3">
            <a:alphaModFix/>
          </a:blip>
          <a:srcRect/>
          <a:stretch/>
        </p:blipFill>
        <p:spPr>
          <a:xfrm>
            <a:off x="459850" y="1105775"/>
            <a:ext cx="6774402" cy="3745851"/>
          </a:xfrm>
          <a:prstGeom prst="rect">
            <a:avLst/>
          </a:prstGeom>
          <a:noFill/>
          <a:ln>
            <a:noFill/>
          </a:ln>
        </p:spPr>
      </p:pic>
      <p:sp>
        <p:nvSpPr>
          <p:cNvPr id="628" name="Google Shape;628;p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 Cleaning Data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629" name="Google Shape;629;p49"/>
          <p:cNvSpPr txBox="1">
            <a:spLocks noGrp="1"/>
          </p:cNvSpPr>
          <p:nvPr>
            <p:ph type="subTitle" idx="1"/>
          </p:nvPr>
        </p:nvSpPr>
        <p:spPr>
          <a:xfrm>
            <a:off x="0" y="675975"/>
            <a:ext cx="55737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chemeClr val="lt1"/>
                </a:solidFill>
                <a:highlight>
                  <a:schemeClr val="dk1"/>
                </a:highlight>
                <a:latin typeface="Inconsolata"/>
                <a:ea typeface="Inconsolata"/>
                <a:cs typeface="Inconsolata"/>
                <a:sym typeface="Inconsolata"/>
              </a:rPr>
              <a:t>del &lt;DataFrame&gt;[&lt;columns&gt;]</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683</Words>
  <Application>Microsoft Office PowerPoint</Application>
  <PresentationFormat>On-screen Show (16:9)</PresentationFormat>
  <Paragraphs>75</Paragraphs>
  <Slides>38</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Inconsolata</vt:lpstr>
      <vt:lpstr>Roboto Light</vt:lpstr>
      <vt:lpstr>Roboto Medium</vt:lpstr>
      <vt:lpstr>Roboto</vt:lpstr>
      <vt:lpstr>Oswald</vt:lpstr>
      <vt:lpstr>Roboto Thin</vt:lpstr>
      <vt:lpstr>Simple Light</vt:lpstr>
      <vt:lpstr>This Week: Pandas</vt:lpstr>
      <vt:lpstr>This Week: Pandas  </vt:lpstr>
      <vt:lpstr>This Week’s Challenge Using the skills learned throughout the week, help a mock school board with their investigation by adjusting specific data.  </vt:lpstr>
      <vt:lpstr>Today’s Agenda</vt:lpstr>
      <vt:lpstr>Today’s Agenda</vt:lpstr>
      <vt:lpstr>How comfortable do you feel with this topic? </vt:lpstr>
      <vt:lpstr>Cleaning Data</vt:lpstr>
      <vt:lpstr>When dealing with massive datasets, it is almost inevitable that duplicate rows, inconsistent spelling, and missing values will crop up.   </vt:lpstr>
      <vt:lpstr> Cleaning Data    </vt:lpstr>
      <vt:lpstr>PowerPoint Presentation</vt:lpstr>
      <vt:lpstr>PowerPoint Presentation</vt:lpstr>
      <vt:lpstr> Cleaning Data     </vt:lpstr>
      <vt:lpstr>PowerPoint Presentation</vt:lpstr>
      <vt:lpstr>15 Minutes </vt:lpstr>
      <vt:lpstr>Exploring Data With loc and iloc </vt:lpstr>
      <vt:lpstr>PowerPoint Presentation</vt:lpstr>
      <vt:lpstr>loc and Iloc</vt:lpstr>
      <vt:lpstr>PowerPoint Presentation</vt:lpstr>
      <vt:lpstr>15 minutes</vt:lpstr>
      <vt:lpstr>PowerPoint Presentation</vt:lpstr>
      <vt:lpstr>Pandas Grouping</vt:lpstr>
      <vt:lpstr>PowerPoint Presentation</vt:lpstr>
      <vt:lpstr>GroupBy</vt:lpstr>
      <vt:lpstr>PowerPoint Presentation</vt:lpstr>
      <vt:lpstr>15 minutes</vt:lpstr>
      <vt:lpstr>PowerPoint Presentation</vt:lpstr>
      <vt:lpstr>PowerPoint Presentation</vt:lpstr>
      <vt:lpstr>How would we sort the DataFrame  from greatest to fewest length of membership in days? </vt:lpstr>
      <vt:lpstr>sort_values(by='Membership (Days)', ascending=False)  on the trainers_means DataFrame. </vt:lpstr>
      <vt:lpstr>PowerPoint Presentation</vt:lpstr>
      <vt:lpstr>Binning Data</vt:lpstr>
      <vt:lpstr>PowerPoint Presentation</vt:lpstr>
      <vt:lpstr>Binning Data</vt:lpstr>
      <vt:lpstr>Binning Data</vt:lpstr>
      <vt:lpstr>PowerPoint Presentation</vt:lpstr>
      <vt:lpstr>20 minutes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Week: Pandas</dc:title>
  <cp:lastModifiedBy>Meyer, Nick</cp:lastModifiedBy>
  <cp:revision>1</cp:revision>
  <dcterms:modified xsi:type="dcterms:W3CDTF">2021-12-04T14:44:17Z</dcterms:modified>
</cp:coreProperties>
</file>